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284" r:id="rId3"/>
    <p:sldId id="321" r:id="rId4"/>
    <p:sldId id="261" r:id="rId5"/>
    <p:sldId id="263" r:id="rId6"/>
    <p:sldId id="289" r:id="rId7"/>
    <p:sldId id="298" r:id="rId8"/>
    <p:sldId id="297" r:id="rId9"/>
    <p:sldId id="305" r:id="rId10"/>
    <p:sldId id="307" r:id="rId11"/>
    <p:sldId id="306" r:id="rId12"/>
    <p:sldId id="302" r:id="rId13"/>
    <p:sldId id="308" r:id="rId14"/>
    <p:sldId id="303" r:id="rId15"/>
    <p:sldId id="309" r:id="rId16"/>
    <p:sldId id="299" r:id="rId17"/>
    <p:sldId id="313" r:id="rId18"/>
    <p:sldId id="317" r:id="rId19"/>
    <p:sldId id="314" r:id="rId20"/>
    <p:sldId id="320" r:id="rId21"/>
    <p:sldId id="315" r:id="rId22"/>
    <p:sldId id="316" r:id="rId23"/>
    <p:sldId id="322" r:id="rId24"/>
    <p:sldId id="301" r:id="rId25"/>
    <p:sldId id="319" r:id="rId26"/>
    <p:sldId id="323" r:id="rId2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556EFC9-9EB0-AD42-8CD2-FEF99FB7F3FA}">
          <p14:sldIdLst>
            <p14:sldId id="256"/>
            <p14:sldId id="284"/>
            <p14:sldId id="321"/>
            <p14:sldId id="261"/>
          </p14:sldIdLst>
        </p14:section>
        <p14:section name="Ion Traps" id="{1BBDF597-3CA5-8E43-8173-301C9A44CE62}">
          <p14:sldIdLst>
            <p14:sldId id="263"/>
            <p14:sldId id="289"/>
            <p14:sldId id="298"/>
          </p14:sldIdLst>
        </p14:section>
        <p14:section name="Heating Rates" id="{7483EE05-6C12-C14B-AFBB-382FAF12971A}">
          <p14:sldIdLst>
            <p14:sldId id="297"/>
            <p14:sldId id="305"/>
            <p14:sldId id="307"/>
            <p14:sldId id="306"/>
          </p14:sldIdLst>
        </p14:section>
        <p14:section name="Setup" id="{CEC245FD-5737-5F41-A76E-8FCB744BCED9}">
          <p14:sldIdLst>
            <p14:sldId id="302"/>
            <p14:sldId id="308"/>
            <p14:sldId id="303"/>
            <p14:sldId id="309"/>
            <p14:sldId id="299"/>
            <p14:sldId id="313"/>
            <p14:sldId id="317"/>
            <p14:sldId id="314"/>
            <p14:sldId id="320"/>
            <p14:sldId id="315"/>
            <p14:sldId id="316"/>
            <p14:sldId id="322"/>
            <p14:sldId id="301"/>
            <p14:sldId id="319"/>
            <p14:sldId id="32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A802"/>
    <a:srgbClr val="DE3F4A"/>
    <a:srgbClr val="007A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77321"/>
  </p:normalViewPr>
  <p:slideViewPr>
    <p:cSldViewPr snapToGrid="0" showGuides="1">
      <p:cViewPr>
        <p:scale>
          <a:sx n="97" d="100"/>
          <a:sy n="97" d="100"/>
        </p:scale>
        <p:origin x="72" y="128"/>
      </p:cViewPr>
      <p:guideLst>
        <p:guide orient="horz" pos="2160"/>
        <p:guide pos="3840"/>
      </p:guideLst>
    </p:cSldViewPr>
  </p:slideViewPr>
  <p:notesTextViewPr>
    <p:cViewPr>
      <p:scale>
        <a:sx n="1" d="1"/>
        <a:sy n="1" d="1"/>
      </p:scale>
      <p:origin x="0" y="0"/>
    </p:cViewPr>
  </p:notesTextViewPr>
  <p:notesViewPr>
    <p:cSldViewPr snapToGrid="0" showGuides="1">
      <p:cViewPr varScale="1">
        <p:scale>
          <a:sx n="112" d="100"/>
          <a:sy n="112" d="100"/>
        </p:scale>
        <p:origin x="4773" y="3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AF70A90-CA7E-49EB-AB17-C37FEDD07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5A7711EA-1FBE-4E98-9D43-C2D65C45D0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ABEA4-9216-4FDF-AAE1-D8632908A8EC}" type="datetimeFigureOut">
              <a:rPr lang="de-CH" smtClean="0"/>
              <a:t>19.07.22</a:t>
            </a:fld>
            <a:endParaRPr lang="de-CH"/>
          </a:p>
        </p:txBody>
      </p:sp>
      <p:sp>
        <p:nvSpPr>
          <p:cNvPr id="4" name="Fußzeilenplatzhalter 3">
            <a:extLst>
              <a:ext uri="{FF2B5EF4-FFF2-40B4-BE49-F238E27FC236}">
                <a16:creationId xmlns:a16="http://schemas.microsoft.com/office/drawing/2014/main" id="{82CCD3C8-8930-4E0E-A891-B770724F2B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A7798FB5-86BC-42DA-9D05-F96D484814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685DCD-866D-47AE-A236-118539F53379}" type="slidenum">
              <a:rPr lang="de-CH" smtClean="0"/>
              <a:t>‹#›</a:t>
            </a:fld>
            <a:endParaRPr lang="de-CH"/>
          </a:p>
        </p:txBody>
      </p:sp>
    </p:spTree>
    <p:extLst>
      <p:ext uri="{BB962C8B-B14F-4D97-AF65-F5344CB8AC3E}">
        <p14:creationId xmlns:p14="http://schemas.microsoft.com/office/powerpoint/2010/main" val="142322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A90D-FE7E-41AF-B03D-808D82937CB9}" type="datetimeFigureOut">
              <a:rPr lang="de-CH" smtClean="0"/>
              <a:t>19.07.22</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5DDFD-030C-4D5A-B33E-3A7E7538D2BE}" type="slidenum">
              <a:rPr lang="de-CH" smtClean="0"/>
              <a:t>‹#›</a:t>
            </a:fld>
            <a:endParaRPr lang="de-CH"/>
          </a:p>
        </p:txBody>
      </p:sp>
    </p:spTree>
    <p:extLst>
      <p:ext uri="{BB962C8B-B14F-4D97-AF65-F5344CB8AC3E}">
        <p14:creationId xmlns:p14="http://schemas.microsoft.com/office/powerpoint/2010/main" val="4414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F615DDFD-030C-4D5A-B33E-3A7E7538D2BE}" type="slidenum">
              <a:rPr lang="de-CH" smtClean="0"/>
              <a:t>1</a:t>
            </a:fld>
            <a:endParaRPr lang="de-CH"/>
          </a:p>
        </p:txBody>
      </p:sp>
    </p:spTree>
    <p:extLst>
      <p:ext uri="{BB962C8B-B14F-4D97-AF65-F5344CB8AC3E}">
        <p14:creationId xmlns:p14="http://schemas.microsoft.com/office/powerpoint/2010/main" val="2434548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Suppose E field fluctuations are present in our system. a qunatity we use to describe the noise fluctuation is the electric field noise spectral density. This electric field noise couples to the motion of the ion and causes motional excitation. The rate at which phonons are added to our ion, heating rate, is given by the relation. </a:t>
            </a:r>
          </a:p>
        </p:txBody>
      </p:sp>
      <p:sp>
        <p:nvSpPr>
          <p:cNvPr id="4" name="Slide Number Placeholder 3"/>
          <p:cNvSpPr>
            <a:spLocks noGrp="1"/>
          </p:cNvSpPr>
          <p:nvPr>
            <p:ph type="sldNum" sz="quarter" idx="5"/>
          </p:nvPr>
        </p:nvSpPr>
        <p:spPr/>
        <p:txBody>
          <a:bodyPr/>
          <a:lstStyle/>
          <a:p>
            <a:fld id="{F615DDFD-030C-4D5A-B33E-3A7E7538D2BE}" type="slidenum">
              <a:rPr lang="de-CH" smtClean="0"/>
              <a:t>10</a:t>
            </a:fld>
            <a:endParaRPr lang="de-CH"/>
          </a:p>
        </p:txBody>
      </p:sp>
    </p:spTree>
    <p:extLst>
      <p:ext uri="{BB962C8B-B14F-4D97-AF65-F5344CB8AC3E}">
        <p14:creationId xmlns:p14="http://schemas.microsoft.com/office/powerpoint/2010/main" val="4060309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F615DDFD-030C-4D5A-B33E-3A7E7538D2BE}" type="slidenum">
              <a:rPr lang="de-CH" smtClean="0"/>
              <a:t>11</a:t>
            </a:fld>
            <a:endParaRPr lang="de-CH"/>
          </a:p>
        </p:txBody>
      </p:sp>
    </p:spTree>
    <p:extLst>
      <p:ext uri="{BB962C8B-B14F-4D97-AF65-F5344CB8AC3E}">
        <p14:creationId xmlns:p14="http://schemas.microsoft.com/office/powerpoint/2010/main" val="2514054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AT" dirty="0"/>
              <a:t>tate advantages </a:t>
            </a:r>
          </a:p>
        </p:txBody>
      </p:sp>
      <p:sp>
        <p:nvSpPr>
          <p:cNvPr id="4" name="Slide Number Placeholder 3"/>
          <p:cNvSpPr>
            <a:spLocks noGrp="1"/>
          </p:cNvSpPr>
          <p:nvPr>
            <p:ph type="sldNum" sz="quarter" idx="5"/>
          </p:nvPr>
        </p:nvSpPr>
        <p:spPr/>
        <p:txBody>
          <a:bodyPr/>
          <a:lstStyle/>
          <a:p>
            <a:fld id="{F615DDFD-030C-4D5A-B33E-3A7E7538D2BE}" type="slidenum">
              <a:rPr lang="de-CH" smtClean="0"/>
              <a:t>12</a:t>
            </a:fld>
            <a:endParaRPr lang="de-CH"/>
          </a:p>
        </p:txBody>
      </p:sp>
    </p:spTree>
    <p:extLst>
      <p:ext uri="{BB962C8B-B14F-4D97-AF65-F5344CB8AC3E}">
        <p14:creationId xmlns:p14="http://schemas.microsoft.com/office/powerpoint/2010/main" val="1070056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DC voltages are provided to the trap via Flexible cables 5. These cables are made of gold-plated copper and polyimide (Kapton), each can host up to 51 signal lines. The cable is inserted into the paired connector on the filtering board. We use 3 flexible cables in series in order to connect the DC electrodes on the trap to the room-temperature secondary filters. Each cable is a maximum of 10 inches (25.4 cm) long, for a total of about ≈ 70 cm from the trap to the room-temperature DC filters. </a:t>
            </a:r>
            <a:endParaRPr lang="en-GB" dirty="0"/>
          </a:p>
        </p:txBody>
      </p:sp>
      <p:sp>
        <p:nvSpPr>
          <p:cNvPr id="4" name="Slide Number Placeholder 3"/>
          <p:cNvSpPr>
            <a:spLocks noGrp="1"/>
          </p:cNvSpPr>
          <p:nvPr>
            <p:ph type="sldNum" sz="quarter" idx="5"/>
          </p:nvPr>
        </p:nvSpPr>
        <p:spPr/>
        <p:txBody>
          <a:bodyPr/>
          <a:lstStyle/>
          <a:p>
            <a:fld id="{F615DDFD-030C-4D5A-B33E-3A7E7538D2BE}" type="slidenum">
              <a:rPr lang="de-CH" smtClean="0"/>
              <a:t>13</a:t>
            </a:fld>
            <a:endParaRPr lang="de-CH"/>
          </a:p>
        </p:txBody>
      </p:sp>
    </p:spTree>
    <p:extLst>
      <p:ext uri="{BB962C8B-B14F-4D97-AF65-F5344CB8AC3E}">
        <p14:creationId xmlns:p14="http://schemas.microsoft.com/office/powerpoint/2010/main" val="101103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a:t>
            </a:r>
            <a:r>
              <a:rPr lang="en-AT" dirty="0"/>
              <a:t>mplications: - </a:t>
            </a:r>
            <a:r>
              <a:rPr lang="en-GB" sz="1200" kern="1200" dirty="0">
                <a:solidFill>
                  <a:schemeClr val="tx1"/>
                </a:solidFill>
                <a:effectLst/>
                <a:latin typeface="+mn-lt"/>
                <a:ea typeface="+mn-ea"/>
                <a:cs typeface="+mn-cs"/>
              </a:rPr>
              <a:t>In this case, one would expect trap temperature to affect modes for which surface-based noise sources limit the heating rate, while trap temperature would hardly change the effect of external sources. This points to an externally generated noise source, which may be carried along transmission lines to the DC electrodes [73].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Seven measurements were performed in the presence of radial shimming fields up to ±45 V/m, which displaced the ion about 0.5 </a:t>
            </a:r>
            <a:r>
              <a:rPr lang="el-GR" sz="1200" kern="1200" dirty="0">
                <a:solidFill>
                  <a:schemeClr val="tx1"/>
                </a:solidFill>
                <a:effectLst/>
                <a:latin typeface="+mn-lt"/>
                <a:ea typeface="+mn-ea"/>
                <a:cs typeface="+mn-cs"/>
              </a:rPr>
              <a:t>μ</a:t>
            </a:r>
            <a:r>
              <a:rPr lang="en-GB" sz="1200" kern="1200" dirty="0">
                <a:solidFill>
                  <a:schemeClr val="tx1"/>
                </a:solidFill>
                <a:effectLst/>
                <a:latin typeface="+mn-lt"/>
                <a:ea typeface="+mn-ea"/>
                <a:cs typeface="+mn-cs"/>
              </a:rPr>
              <a:t>m from the RF null. They did not show a strong dependence on the stray field magnitude, and gave respective mean values 44, 108, and 28phonons/s, and standard deviations 17, 6, and 14phonons/s, respectively. This suggests that neither noise delivered through the RF electrodes nor drifts in static stray fields over time play a significant role in the measured heating rates.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Heating rates of the axial mode were unaffected by the disconnection of an external noise source, which along with its frequency and temperature dependence suggests a limiting noise source originating on trap surfaces or in bulk dielectric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AT" dirty="0"/>
          </a:p>
        </p:txBody>
      </p:sp>
      <p:sp>
        <p:nvSpPr>
          <p:cNvPr id="4" name="Slide Number Placeholder 3"/>
          <p:cNvSpPr>
            <a:spLocks noGrp="1"/>
          </p:cNvSpPr>
          <p:nvPr>
            <p:ph type="sldNum" sz="quarter" idx="5"/>
          </p:nvPr>
        </p:nvSpPr>
        <p:spPr/>
        <p:txBody>
          <a:bodyPr/>
          <a:lstStyle/>
          <a:p>
            <a:fld id="{F615DDFD-030C-4D5A-B33E-3A7E7538D2BE}" type="slidenum">
              <a:rPr lang="de-CH" smtClean="0"/>
              <a:t>15</a:t>
            </a:fld>
            <a:endParaRPr lang="de-CH"/>
          </a:p>
        </p:txBody>
      </p:sp>
    </p:spTree>
    <p:extLst>
      <p:ext uri="{BB962C8B-B14F-4D97-AF65-F5344CB8AC3E}">
        <p14:creationId xmlns:p14="http://schemas.microsoft.com/office/powerpoint/2010/main" val="2399170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F615DDFD-030C-4D5A-B33E-3A7E7538D2BE}" type="slidenum">
              <a:rPr lang="de-CH" smtClean="0"/>
              <a:t>16</a:t>
            </a:fld>
            <a:endParaRPr lang="de-CH"/>
          </a:p>
        </p:txBody>
      </p:sp>
    </p:spTree>
    <p:extLst>
      <p:ext uri="{BB962C8B-B14F-4D97-AF65-F5344CB8AC3E}">
        <p14:creationId xmlns:p14="http://schemas.microsoft.com/office/powerpoint/2010/main" val="1063761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F615DDFD-030C-4D5A-B33E-3A7E7538D2BE}" type="slidenum">
              <a:rPr lang="de-CH" smtClean="0"/>
              <a:t>17</a:t>
            </a:fld>
            <a:endParaRPr lang="de-CH"/>
          </a:p>
        </p:txBody>
      </p:sp>
    </p:spTree>
    <p:extLst>
      <p:ext uri="{BB962C8B-B14F-4D97-AF65-F5344CB8AC3E}">
        <p14:creationId xmlns:p14="http://schemas.microsoft.com/office/powerpoint/2010/main" val="3961469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My journey in physics started in 2017 when i started my bachelor degree in the technical university of vienna. My first encounter with research and experiments was during my bachelor thesis where i joined a quantum optics laboratory working on building a fourier transform interferometer and performing rubidium spectroscopy. Following that, I moved for my master’s degree to eth, where i joined the spin physics group in yet another optics projects regarding nv centers. I proceeded to work on another semester project in the trapped ion quantum information group where i am currently doing my master thesis. </a:t>
            </a:r>
          </a:p>
        </p:txBody>
      </p:sp>
      <p:sp>
        <p:nvSpPr>
          <p:cNvPr id="4" name="Slide Number Placeholder 3"/>
          <p:cNvSpPr>
            <a:spLocks noGrp="1"/>
          </p:cNvSpPr>
          <p:nvPr>
            <p:ph type="sldNum" sz="quarter" idx="5"/>
          </p:nvPr>
        </p:nvSpPr>
        <p:spPr/>
        <p:txBody>
          <a:bodyPr/>
          <a:lstStyle/>
          <a:p>
            <a:fld id="{F615DDFD-030C-4D5A-B33E-3A7E7538D2BE}" type="slidenum">
              <a:rPr lang="de-CH" smtClean="0"/>
              <a:t>2</a:t>
            </a:fld>
            <a:endParaRPr lang="de-CH"/>
          </a:p>
        </p:txBody>
      </p:sp>
    </p:spTree>
    <p:extLst>
      <p:ext uri="{BB962C8B-B14F-4D97-AF65-F5344CB8AC3E}">
        <p14:creationId xmlns:p14="http://schemas.microsoft.com/office/powerpoint/2010/main" val="1107694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we know that for universal quantum computing operations(gates) can be faulty up to a certain threshold, this is called fault tolerant quantum computing. In ions for </a:t>
            </a:r>
            <a:r>
              <a:rPr lang="en-GB" sz="1200" kern="1200" dirty="0" err="1">
                <a:solidFill>
                  <a:schemeClr val="tx1"/>
                </a:solidFill>
                <a:effectLst/>
                <a:latin typeface="+mn-lt"/>
                <a:ea typeface="+mn-ea"/>
                <a:cs typeface="+mn-cs"/>
              </a:rPr>
              <a:t>performng</a:t>
            </a:r>
            <a:r>
              <a:rPr lang="en-GB" sz="1200" kern="1200" dirty="0">
                <a:solidFill>
                  <a:schemeClr val="tx1"/>
                </a:solidFill>
                <a:effectLst/>
                <a:latin typeface="+mn-lt"/>
                <a:ea typeface="+mn-ea"/>
                <a:cs typeface="+mn-cs"/>
              </a:rPr>
              <a:t> two qubit gates the motional state of the ion is essential. For typical gate speeds this requires heating rates lower than 100 quanta/s . Many sources contribute to increasing these heating rates including external (system) and internal (Trap) sources. The goal of my project is to identify these sources in cryogenic systems specifically our system and aim to mitigate them.</a:t>
            </a:r>
          </a:p>
          <a:p>
            <a:endParaRPr lang="LID4096" dirty="0"/>
          </a:p>
        </p:txBody>
      </p:sp>
      <p:sp>
        <p:nvSpPr>
          <p:cNvPr id="4" name="Slide Number Placeholder 3"/>
          <p:cNvSpPr>
            <a:spLocks noGrp="1"/>
          </p:cNvSpPr>
          <p:nvPr>
            <p:ph type="sldNum" sz="quarter" idx="5"/>
          </p:nvPr>
        </p:nvSpPr>
        <p:spPr/>
        <p:txBody>
          <a:bodyPr/>
          <a:lstStyle/>
          <a:p>
            <a:fld id="{F615DDFD-030C-4D5A-B33E-3A7E7538D2BE}" type="slidenum">
              <a:rPr lang="de-CH" smtClean="0"/>
              <a:t>3</a:t>
            </a:fld>
            <a:endParaRPr lang="de-CH"/>
          </a:p>
        </p:txBody>
      </p:sp>
    </p:spTree>
    <p:extLst>
      <p:ext uri="{BB962C8B-B14F-4D97-AF65-F5344CB8AC3E}">
        <p14:creationId xmlns:p14="http://schemas.microsoft.com/office/powerpoint/2010/main" val="1717246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ill give you a quick overview of what </a:t>
            </a:r>
            <a:r>
              <a:rPr lang="en-GB" sz="1200" kern="1200" dirty="0" err="1">
                <a:solidFill>
                  <a:schemeClr val="tx1"/>
                </a:solidFill>
                <a:effectLst/>
                <a:latin typeface="+mn-lt"/>
                <a:ea typeface="+mn-ea"/>
                <a:cs typeface="+mn-cs"/>
              </a:rPr>
              <a:t>i</a:t>
            </a:r>
            <a:r>
              <a:rPr lang="en-GB" sz="1200" kern="1200" dirty="0">
                <a:solidFill>
                  <a:schemeClr val="tx1"/>
                </a:solidFill>
                <a:effectLst/>
                <a:latin typeface="+mn-lt"/>
                <a:ea typeface="+mn-ea"/>
                <a:cs typeface="+mn-cs"/>
              </a:rPr>
              <a:t> will cover today, we will start with basics of ion trapping and some trap geometries, followed by an introduction to heating rates, </a:t>
            </a:r>
            <a:r>
              <a:rPr lang="en-GB" sz="1200" kern="1200" dirty="0" err="1">
                <a:solidFill>
                  <a:schemeClr val="tx1"/>
                </a:solidFill>
                <a:effectLst/>
                <a:latin typeface="+mn-lt"/>
                <a:ea typeface="+mn-ea"/>
                <a:cs typeface="+mn-cs"/>
              </a:rPr>
              <a:t>conversiona</a:t>
            </a:r>
            <a:r>
              <a:rPr lang="en-GB" sz="1200" kern="1200" dirty="0">
                <a:solidFill>
                  <a:schemeClr val="tx1"/>
                </a:solidFill>
                <a:effectLst/>
                <a:latin typeface="+mn-lt"/>
                <a:ea typeface="+mn-ea"/>
                <a:cs typeface="+mn-cs"/>
              </a:rPr>
              <a:t> we need and how to </a:t>
            </a:r>
            <a:r>
              <a:rPr lang="en-GB" sz="1200" kern="1200" dirty="0" err="1">
                <a:solidFill>
                  <a:schemeClr val="tx1"/>
                </a:solidFill>
                <a:effectLst/>
                <a:latin typeface="+mn-lt"/>
                <a:ea typeface="+mn-ea"/>
                <a:cs typeface="+mn-cs"/>
              </a:rPr>
              <a:t>meaasure</a:t>
            </a:r>
            <a:r>
              <a:rPr lang="en-GB" sz="1200" kern="1200" dirty="0">
                <a:solidFill>
                  <a:schemeClr val="tx1"/>
                </a:solidFill>
                <a:effectLst/>
                <a:latin typeface="+mn-lt"/>
                <a:ea typeface="+mn-ea"/>
                <a:cs typeface="+mn-cs"/>
              </a:rPr>
              <a:t> HR on ions. I will introduce our setup and present some possible noise sources to look at. lastly I will mention the next points we aim to concern ourselves with.</a:t>
            </a:r>
          </a:p>
          <a:p>
            <a:endParaRPr lang="en-AT" dirty="0"/>
          </a:p>
        </p:txBody>
      </p:sp>
      <p:sp>
        <p:nvSpPr>
          <p:cNvPr id="4" name="Slide Number Placeholder 3"/>
          <p:cNvSpPr>
            <a:spLocks noGrp="1"/>
          </p:cNvSpPr>
          <p:nvPr>
            <p:ph type="sldNum" sz="quarter" idx="5"/>
          </p:nvPr>
        </p:nvSpPr>
        <p:spPr/>
        <p:txBody>
          <a:bodyPr/>
          <a:lstStyle/>
          <a:p>
            <a:fld id="{F615DDFD-030C-4D5A-B33E-3A7E7538D2BE}" type="slidenum">
              <a:rPr lang="de-CH" smtClean="0"/>
              <a:t>4</a:t>
            </a:fld>
            <a:endParaRPr lang="de-CH"/>
          </a:p>
        </p:txBody>
      </p:sp>
    </p:spTree>
    <p:extLst>
      <p:ext uri="{BB962C8B-B14F-4D97-AF65-F5344CB8AC3E}">
        <p14:creationId xmlns:p14="http://schemas.microsoft.com/office/powerpoint/2010/main" val="2553765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Ion traps commonly use the linear </a:t>
            </a:r>
            <a:r>
              <a:rPr lang="en-GB" sz="1200" kern="1200" dirty="0" err="1">
                <a:solidFill>
                  <a:schemeClr val="tx1"/>
                </a:solidFill>
                <a:effectLst/>
                <a:latin typeface="+mn-lt"/>
                <a:ea typeface="+mn-ea"/>
                <a:cs typeface="+mn-cs"/>
              </a:rPr>
              <a:t>paul</a:t>
            </a:r>
            <a:r>
              <a:rPr lang="en-GB" sz="1200" kern="1200" dirty="0">
                <a:solidFill>
                  <a:schemeClr val="tx1"/>
                </a:solidFill>
                <a:effectLst/>
                <a:latin typeface="+mn-lt"/>
                <a:ea typeface="+mn-ea"/>
                <a:cs typeface="+mn-cs"/>
              </a:rPr>
              <a:t> trap con figuration which uses a combination of static and </a:t>
            </a:r>
            <a:r>
              <a:rPr lang="en-GB" sz="1200" kern="1200" dirty="0" err="1">
                <a:solidFill>
                  <a:schemeClr val="tx1"/>
                </a:solidFill>
                <a:effectLst/>
                <a:latin typeface="+mn-lt"/>
                <a:ea typeface="+mn-ea"/>
                <a:cs typeface="+mn-cs"/>
              </a:rPr>
              <a:t>oscilaating</a:t>
            </a:r>
            <a:r>
              <a:rPr lang="en-GB" sz="1200" kern="1200" dirty="0">
                <a:solidFill>
                  <a:schemeClr val="tx1"/>
                </a:solidFill>
                <a:effectLst/>
                <a:latin typeface="+mn-lt"/>
                <a:ea typeface="+mn-ea"/>
                <a:cs typeface="+mn-cs"/>
              </a:rPr>
              <a:t> quadrupole potentials. This allows trapping in all directions.  The axial axis is easily just a harmonic potential set by the static field however trapping in the radial plane can be understood by looking at the equation of motion. If we introduce these two dimensionless variables which are dependent on the second derivative of the field and the inverse squared of the trap drive freq., we find for the limit smaller 1 bound solutions for the motion where it is composed of two oscillating motion: the secular motion with large amplitude oscillations and the micromotion with smaller </a:t>
            </a:r>
            <a:r>
              <a:rPr lang="en-GB" sz="1200" kern="1200" dirty="0" err="1">
                <a:solidFill>
                  <a:schemeClr val="tx1"/>
                </a:solidFill>
                <a:effectLst/>
                <a:latin typeface="+mn-lt"/>
                <a:ea typeface="+mn-ea"/>
                <a:cs typeface="+mn-cs"/>
              </a:rPr>
              <a:t>amplitdues</a:t>
            </a:r>
            <a:r>
              <a:rPr lang="en-GB" sz="1200" kern="1200" dirty="0">
                <a:solidFill>
                  <a:schemeClr val="tx1"/>
                </a:solidFill>
                <a:effectLst/>
                <a:latin typeface="+mn-lt"/>
                <a:ea typeface="+mn-ea"/>
                <a:cs typeface="+mn-cs"/>
              </a:rPr>
              <a:t>. The secular motion is at much slower timescales than the micromotion such that the ion stays on average trapped in the radial plane. typical values of the secular/trap frequency is about 1Mhz whereas the micromotion is on the timescale of the rf drive with typical values 20Mhz-50Mhz.</a:t>
            </a:r>
          </a:p>
          <a:p>
            <a:endParaRPr lang="en-AT" dirty="0"/>
          </a:p>
        </p:txBody>
      </p:sp>
      <p:sp>
        <p:nvSpPr>
          <p:cNvPr id="4" name="Slide Number Placeholder 3"/>
          <p:cNvSpPr>
            <a:spLocks noGrp="1"/>
          </p:cNvSpPr>
          <p:nvPr>
            <p:ph type="sldNum" sz="quarter" idx="5"/>
          </p:nvPr>
        </p:nvSpPr>
        <p:spPr/>
        <p:txBody>
          <a:bodyPr/>
          <a:lstStyle/>
          <a:p>
            <a:fld id="{F615DDFD-030C-4D5A-B33E-3A7E7538D2BE}" type="slidenum">
              <a:rPr lang="de-CH" smtClean="0"/>
              <a:t>5</a:t>
            </a:fld>
            <a:endParaRPr lang="de-CH"/>
          </a:p>
        </p:txBody>
      </p:sp>
    </p:spTree>
    <p:extLst>
      <p:ext uri="{BB962C8B-B14F-4D97-AF65-F5344CB8AC3E}">
        <p14:creationId xmlns:p14="http://schemas.microsoft.com/office/powerpoint/2010/main" val="3755991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approximation is at the </a:t>
            </a:r>
            <a:r>
              <a:rPr lang="en-GB" sz="1200" kern="1200" dirty="0" err="1">
                <a:solidFill>
                  <a:schemeClr val="tx1"/>
                </a:solidFill>
                <a:effectLst/>
                <a:latin typeface="+mn-lt"/>
                <a:ea typeface="+mn-ea"/>
                <a:cs typeface="+mn-cs"/>
              </a:rPr>
              <a:t>center</a:t>
            </a:r>
            <a:r>
              <a:rPr lang="en-GB" sz="1200" kern="1200" dirty="0">
                <a:solidFill>
                  <a:schemeClr val="tx1"/>
                </a:solidFill>
                <a:effectLst/>
                <a:latin typeface="+mn-lt"/>
                <a:ea typeface="+mn-ea"/>
                <a:cs typeface="+mn-cs"/>
              </a:rPr>
              <a:t> of the trap but if we have some stray field that </a:t>
            </a:r>
            <a:r>
              <a:rPr lang="en-GB" sz="1200" kern="1200" dirty="0" err="1">
                <a:solidFill>
                  <a:schemeClr val="tx1"/>
                </a:solidFill>
                <a:effectLst/>
                <a:latin typeface="+mn-lt"/>
                <a:ea typeface="+mn-ea"/>
                <a:cs typeface="+mn-cs"/>
              </a:rPr>
              <a:t>psuhes</a:t>
            </a:r>
            <a:r>
              <a:rPr lang="en-GB" sz="1200" kern="1200" dirty="0">
                <a:solidFill>
                  <a:schemeClr val="tx1"/>
                </a:solidFill>
                <a:effectLst/>
                <a:latin typeface="+mn-lt"/>
                <a:ea typeface="+mn-ea"/>
                <a:cs typeface="+mn-cs"/>
              </a:rPr>
              <a:t> our ion away from the </a:t>
            </a:r>
            <a:r>
              <a:rPr lang="en-GB" sz="1200" kern="1200" dirty="0" err="1">
                <a:solidFill>
                  <a:schemeClr val="tx1"/>
                </a:solidFill>
                <a:effectLst/>
                <a:latin typeface="+mn-lt"/>
                <a:ea typeface="+mn-ea"/>
                <a:cs typeface="+mn-cs"/>
              </a:rPr>
              <a:t>center</a:t>
            </a:r>
            <a:r>
              <a:rPr lang="en-GB" sz="1200" kern="1200" dirty="0">
                <a:solidFill>
                  <a:schemeClr val="tx1"/>
                </a:solidFill>
                <a:effectLst/>
                <a:latin typeface="+mn-lt"/>
                <a:ea typeface="+mn-ea"/>
                <a:cs typeface="+mn-cs"/>
              </a:rPr>
              <a:t>. Micromotion becomes important leading to unwanted effects like shifting the trap frequencies therefore it is usually compensated for by adding extra dc electrodes.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induce the ion to shift away from the pseudopotential minimum location. Causes jiggling of the ion since the micromotion is increasing the amplitude. </a:t>
            </a:r>
            <a:r>
              <a:rPr lang="en-GB" dirty="0" err="1"/>
              <a:t>Cuases</a:t>
            </a:r>
            <a:r>
              <a:rPr lang="en-GB" dirty="0"/>
              <a:t> motional heating. Usually compensate the electric fields using extra dc electrodes.</a:t>
            </a:r>
          </a:p>
          <a:p>
            <a:r>
              <a:rPr lang="en-GB" dirty="0"/>
              <a:t>it results in altering transition </a:t>
            </a:r>
            <a:r>
              <a:rPr lang="en-GB" dirty="0" err="1"/>
              <a:t>lineshapes</a:t>
            </a:r>
            <a:r>
              <a:rPr lang="en-GB" dirty="0"/>
              <a:t> and Rabi frequencies and can shift mode frequencies [Ber98; Hom13]. Excess micromotion can be compensated using additional static voltages </a:t>
            </a:r>
          </a:p>
          <a:p>
            <a:endParaRPr lang="en-AT" dirty="0"/>
          </a:p>
          <a:p>
            <a:endParaRPr lang="en-AT" dirty="0"/>
          </a:p>
          <a:p>
            <a:endParaRPr lang="en-AT" dirty="0"/>
          </a:p>
          <a:p>
            <a:pPr marL="285750" indent="-285750">
              <a:buFont typeface="Arial" panose="020B0604020202020204" pitchFamily="34" charset="0"/>
              <a:buChar char="•"/>
            </a:pPr>
            <a:r>
              <a:rPr lang="en-AT" dirty="0"/>
              <a:t>Motion composed of two oscillating motions :</a:t>
            </a:r>
          </a:p>
          <a:p>
            <a:r>
              <a:rPr lang="en-GB" dirty="0"/>
              <a:t>S</a:t>
            </a:r>
            <a:r>
              <a:rPr lang="en-AT" dirty="0"/>
              <a:t>ecular motion : </a:t>
            </a:r>
            <a:r>
              <a:rPr lang="en-GB" dirty="0"/>
              <a:t>large amplitude oscillation at frequency </a:t>
            </a:r>
            <a:r>
              <a:rPr lang="en-GB" dirty="0" err="1"/>
              <a:t>wt</a:t>
            </a:r>
            <a:r>
              <a:rPr lang="en-GB" dirty="0"/>
              <a:t> slow motion </a:t>
            </a:r>
          </a:p>
          <a:p>
            <a:r>
              <a:rPr lang="en-GB" dirty="0"/>
              <a:t>Micromotion : second smaller amplitude at drive frequency fast motion </a:t>
            </a:r>
          </a:p>
          <a:p>
            <a:r>
              <a:rPr lang="en-GB" dirty="0"/>
              <a:t>In the radial plane (the x − y plane), the ion undergoes an harmonic oscillation at the secular frequency </a:t>
            </a:r>
            <a:r>
              <a:rPr lang="el-GR" dirty="0"/>
              <a:t>ω</a:t>
            </a:r>
            <a:r>
              <a:rPr lang="en-GB" dirty="0"/>
              <a:t>x modulated by smaller oscillations at a frequency near the RF-drive frequency. </a:t>
            </a:r>
          </a:p>
          <a:p>
            <a:endParaRPr lang="en-GB" dirty="0"/>
          </a:p>
          <a:p>
            <a:r>
              <a:rPr lang="en-GB" dirty="0"/>
              <a:t>Along the trap axis, the static potential determines the harmonic motion of the ion at the axial frequency: </a:t>
            </a:r>
          </a:p>
          <a:p>
            <a:r>
              <a:rPr lang="en-GB" dirty="0"/>
              <a:t>Basically motion is modulated by faster trap frequency oscillations </a:t>
            </a:r>
          </a:p>
          <a:p>
            <a:endParaRPr lang="en-AT" dirty="0"/>
          </a:p>
        </p:txBody>
      </p:sp>
      <p:sp>
        <p:nvSpPr>
          <p:cNvPr id="4" name="Slide Number Placeholder 3"/>
          <p:cNvSpPr>
            <a:spLocks noGrp="1"/>
          </p:cNvSpPr>
          <p:nvPr>
            <p:ph type="sldNum" sz="quarter" idx="5"/>
          </p:nvPr>
        </p:nvSpPr>
        <p:spPr/>
        <p:txBody>
          <a:bodyPr/>
          <a:lstStyle/>
          <a:p>
            <a:fld id="{F615DDFD-030C-4D5A-B33E-3A7E7538D2BE}" type="slidenum">
              <a:rPr lang="de-CH" smtClean="0"/>
              <a:t>6</a:t>
            </a:fld>
            <a:endParaRPr lang="de-CH"/>
          </a:p>
        </p:txBody>
      </p:sp>
    </p:spTree>
    <p:extLst>
      <p:ext uri="{BB962C8B-B14F-4D97-AF65-F5344CB8AC3E}">
        <p14:creationId xmlns:p14="http://schemas.microsoft.com/office/powerpoint/2010/main" val="102206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a:t>
            </a:r>
            <a:r>
              <a:rPr lang="en-GB" sz="1200" kern="1200" dirty="0" err="1">
                <a:solidFill>
                  <a:schemeClr val="tx1"/>
                </a:solidFill>
                <a:effectLst/>
                <a:latin typeface="+mn-lt"/>
                <a:ea typeface="+mn-ea"/>
                <a:cs typeface="+mn-cs"/>
              </a:rPr>
              <a:t>weve</a:t>
            </a:r>
            <a:r>
              <a:rPr lang="en-GB" sz="1200" kern="1200" dirty="0">
                <a:solidFill>
                  <a:schemeClr val="tx1"/>
                </a:solidFill>
                <a:effectLst/>
                <a:latin typeface="+mn-lt"/>
                <a:ea typeface="+mn-ea"/>
                <a:cs typeface="+mn-cs"/>
              </a:rPr>
              <a:t> seen the 3d rod geometry of an ion trap, this can be opened up into a surface trap where all electrodes are on one surface. This configuration helps with fabricating more complex traps which are needed for scaling up. however the disadvantage is it has shallower depth making it easier to lose the ion + since the ion is closer to the surface any imperfections on the surface affect the ion more </a:t>
            </a:r>
            <a:r>
              <a:rPr lang="en-GB" sz="1200" kern="1200" dirty="0" err="1">
                <a:solidFill>
                  <a:schemeClr val="tx1"/>
                </a:solidFill>
                <a:effectLst/>
                <a:latin typeface="+mn-lt"/>
                <a:ea typeface="+mn-ea"/>
                <a:cs typeface="+mn-cs"/>
              </a:rPr>
              <a:t>severley</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Our trap is a 3D surface trap combining the depth of a 3d trap with the </a:t>
            </a:r>
            <a:r>
              <a:rPr lang="en-GB" sz="1200" kern="1200" dirty="0" err="1">
                <a:solidFill>
                  <a:schemeClr val="tx1"/>
                </a:solidFill>
                <a:effectLst/>
                <a:latin typeface="+mn-lt"/>
                <a:ea typeface="+mn-ea"/>
                <a:cs typeface="+mn-cs"/>
              </a:rPr>
              <a:t>facbrication</a:t>
            </a:r>
            <a:r>
              <a:rPr lang="en-GB" sz="1200" kern="1200" dirty="0">
                <a:solidFill>
                  <a:schemeClr val="tx1"/>
                </a:solidFill>
                <a:effectLst/>
                <a:latin typeface="+mn-lt"/>
                <a:ea typeface="+mn-ea"/>
                <a:cs typeface="+mn-cs"/>
              </a:rPr>
              <a:t> techniques of surface traps. The schematic is a top view of the electrodes which will look at closely later.  </a:t>
            </a:r>
          </a:p>
          <a:p>
            <a:endParaRPr lang="en-AT" dirty="0"/>
          </a:p>
        </p:txBody>
      </p:sp>
      <p:sp>
        <p:nvSpPr>
          <p:cNvPr id="4" name="Slide Number Placeholder 3"/>
          <p:cNvSpPr>
            <a:spLocks noGrp="1"/>
          </p:cNvSpPr>
          <p:nvPr>
            <p:ph type="sldNum" sz="quarter" idx="5"/>
          </p:nvPr>
        </p:nvSpPr>
        <p:spPr/>
        <p:txBody>
          <a:bodyPr/>
          <a:lstStyle/>
          <a:p>
            <a:fld id="{F615DDFD-030C-4D5A-B33E-3A7E7538D2BE}" type="slidenum">
              <a:rPr lang="de-CH" smtClean="0"/>
              <a:t>7</a:t>
            </a:fld>
            <a:endParaRPr lang="de-CH"/>
          </a:p>
        </p:txBody>
      </p:sp>
    </p:spTree>
    <p:extLst>
      <p:ext uri="{BB962C8B-B14F-4D97-AF65-F5344CB8AC3E}">
        <p14:creationId xmlns:p14="http://schemas.microsoft.com/office/powerpoint/2010/main" val="1000183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Trapping is not perfect and voltage noise on the electrodes can cause electric field fluctuations, these couple to the motional state of the ion through this </a:t>
            </a:r>
            <a:r>
              <a:rPr lang="en-GB" sz="1200" kern="1200" dirty="0" err="1">
                <a:solidFill>
                  <a:schemeClr val="tx1"/>
                </a:solidFill>
                <a:effectLst/>
                <a:latin typeface="+mn-lt"/>
                <a:ea typeface="+mn-ea"/>
                <a:cs typeface="+mn-cs"/>
              </a:rPr>
              <a:t>hamiltonian</a:t>
            </a:r>
            <a:r>
              <a:rPr lang="en-GB" sz="1200" kern="1200" dirty="0">
                <a:solidFill>
                  <a:schemeClr val="tx1"/>
                </a:solidFill>
                <a:effectLst/>
                <a:latin typeface="+mn-lt"/>
                <a:ea typeface="+mn-ea"/>
                <a:cs typeface="+mn-cs"/>
              </a:rPr>
              <a:t>. A quantity often used for fluctuations is the noise spectral density which is basically the autocorrelation function. The relation between the rate at which the motion is excited and the NSD is given by  this. Where we thee first term as a function of only the trap frequency where as the second function is at the trap frequency modulated by the drive frequency. This relation comes only from the rf electrodes once the ion is not at the trap </a:t>
            </a:r>
            <a:r>
              <a:rPr lang="en-GB" sz="1200" kern="1200" dirty="0" err="1">
                <a:solidFill>
                  <a:schemeClr val="tx1"/>
                </a:solidFill>
                <a:effectLst/>
                <a:latin typeface="+mn-lt"/>
                <a:ea typeface="+mn-ea"/>
                <a:cs typeface="+mn-cs"/>
              </a:rPr>
              <a:t>center</a:t>
            </a:r>
            <a:r>
              <a:rPr lang="en-GB" sz="1200" kern="1200" dirty="0">
                <a:solidFill>
                  <a:schemeClr val="tx1"/>
                </a:solidFill>
                <a:effectLst/>
                <a:latin typeface="+mn-lt"/>
                <a:ea typeface="+mn-ea"/>
                <a:cs typeface="+mn-cs"/>
              </a:rPr>
              <a:t>. Now this typically around 10^(-2/-4) so typically this is negligible compared to the first term.</a:t>
            </a:r>
          </a:p>
        </p:txBody>
      </p:sp>
      <p:sp>
        <p:nvSpPr>
          <p:cNvPr id="4" name="Slide Number Placeholder 3"/>
          <p:cNvSpPr>
            <a:spLocks noGrp="1"/>
          </p:cNvSpPr>
          <p:nvPr>
            <p:ph type="sldNum" sz="quarter" idx="5"/>
          </p:nvPr>
        </p:nvSpPr>
        <p:spPr/>
        <p:txBody>
          <a:bodyPr/>
          <a:lstStyle/>
          <a:p>
            <a:fld id="{F615DDFD-030C-4D5A-B33E-3A7E7538D2BE}" type="slidenum">
              <a:rPr lang="de-CH" smtClean="0"/>
              <a:t>8</a:t>
            </a:fld>
            <a:endParaRPr lang="de-CH"/>
          </a:p>
        </p:txBody>
      </p:sp>
    </p:spTree>
    <p:extLst>
      <p:ext uri="{BB962C8B-B14F-4D97-AF65-F5344CB8AC3E}">
        <p14:creationId xmlns:p14="http://schemas.microsoft.com/office/powerpoint/2010/main" val="1983086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Suppose E field fluctuations are present in our system. a qunatity we use to describe the noise fluctuation is the electric field noise spectral density. This electric field noise couples to the motion of the ion and causes motional excitation. The rate at which phonons are added to our ion, heating rate, is given by the relation. </a:t>
            </a:r>
          </a:p>
        </p:txBody>
      </p:sp>
      <p:sp>
        <p:nvSpPr>
          <p:cNvPr id="4" name="Slide Number Placeholder 3"/>
          <p:cNvSpPr>
            <a:spLocks noGrp="1"/>
          </p:cNvSpPr>
          <p:nvPr>
            <p:ph type="sldNum" sz="quarter" idx="5"/>
          </p:nvPr>
        </p:nvSpPr>
        <p:spPr/>
        <p:txBody>
          <a:bodyPr/>
          <a:lstStyle/>
          <a:p>
            <a:fld id="{F615DDFD-030C-4D5A-B33E-3A7E7538D2BE}" type="slidenum">
              <a:rPr lang="de-CH" smtClean="0"/>
              <a:t>9</a:t>
            </a:fld>
            <a:endParaRPr lang="de-CH"/>
          </a:p>
        </p:txBody>
      </p:sp>
    </p:spTree>
    <p:extLst>
      <p:ext uri="{BB962C8B-B14F-4D97-AF65-F5344CB8AC3E}">
        <p14:creationId xmlns:p14="http://schemas.microsoft.com/office/powerpoint/2010/main" val="587514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GB"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3312000"/>
          </a:xfrm>
          <a:solidFill>
            <a:schemeClr val="accent1"/>
          </a:solidFill>
        </p:spPr>
        <p:txBody>
          <a:bodyPr lIns="1080000" tIns="252000" anchor="t" anchorCtr="0"/>
          <a:lstStyle>
            <a:lvl1pPr algn="l">
              <a:lnSpc>
                <a:spcPct val="100000"/>
              </a:lnSpc>
              <a:defRPr sz="3600">
                <a:solidFill>
                  <a:schemeClr val="bg1"/>
                </a:solidFill>
              </a:defRPr>
            </a:lvl1pPr>
          </a:lstStyle>
          <a:p>
            <a:r>
              <a:rPr lang="en-GB" noProof="0"/>
              <a:t>Click to edit Master title style</a:t>
            </a:r>
            <a:endParaRPr lang="de-CH" noProof="0" dirty="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GB" noProof="0"/>
              <a:t>Click icon to add picture</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4"/>
            <a:ext cx="4680000" cy="1440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DE" noProof="0" dirty="0"/>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4293381049"/>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640" userDrawn="1">
          <p15:clr>
            <a:srgbClr val="FBAE40"/>
          </p15:clr>
        </p15:guide>
        <p15:guide id="4" orient="horz" pos="3952" userDrawn="1">
          <p15:clr>
            <a:srgbClr val="FBAE40"/>
          </p15:clr>
        </p15:guide>
        <p15:guide id="5" pos="61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en-GB"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9C26206A-A7FF-4A2F-A4EA-EDA7D9956B8C}" type="datetime1">
              <a:rPr lang="de-CH" noProof="0" smtClean="0"/>
              <a:t>19.07.22</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en-GB" noProof="0"/>
              <a:t>Click icon to add picture</a:t>
            </a:r>
            <a:endParaRPr lang="de-CH" noProof="0"/>
          </a:p>
        </p:txBody>
      </p:sp>
    </p:spTree>
    <p:extLst>
      <p:ext uri="{BB962C8B-B14F-4D97-AF65-F5344CB8AC3E}">
        <p14:creationId xmlns:p14="http://schemas.microsoft.com/office/powerpoint/2010/main" val="943852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AE2B7ECC-AD5B-4AE2-A84F-7ABFC0424E38}" type="datetime1">
              <a:rPr lang="de-CH" noProof="0" smtClean="0"/>
              <a:t>19.07.22</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en-GB" noProof="0"/>
              <a:t>Click icon to add picture</a:t>
            </a:r>
            <a:endParaRPr lang="de-CH" noProof="0"/>
          </a:p>
        </p:txBody>
      </p:sp>
    </p:spTree>
    <p:extLst>
      <p:ext uri="{BB962C8B-B14F-4D97-AF65-F5344CB8AC3E}">
        <p14:creationId xmlns:p14="http://schemas.microsoft.com/office/powerpoint/2010/main" val="2842048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GB"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5FA21818-B1F9-4DD3-88F2-43FBC3C9BAF5}" type="datetime1">
              <a:rPr lang="de-CH" noProof="0" smtClean="0"/>
              <a:t>19.07.22</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en-GB" noProof="0"/>
              <a:t>Click icon to add picture</a:t>
            </a:r>
            <a:endParaRPr lang="de-CH" noProof="0"/>
          </a:p>
        </p:txBody>
      </p:sp>
    </p:spTree>
    <p:extLst>
      <p:ext uri="{BB962C8B-B14F-4D97-AF65-F5344CB8AC3E}">
        <p14:creationId xmlns:p14="http://schemas.microsoft.com/office/powerpoint/2010/main" val="3996394784"/>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GB"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F570A20D-9FD8-4251-A734-1127FF21ADB2}" type="datetime1">
              <a:rPr lang="de-CH" noProof="0" smtClean="0"/>
              <a:t>19.07.22</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en-GB" noProof="0"/>
              <a:t>Click icon to add picture</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en-GB" noProof="0"/>
              <a:t>Click icon to add picture</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CH" noProof="0"/>
          </a:p>
        </p:txBody>
      </p:sp>
    </p:spTree>
    <p:extLst>
      <p:ext uri="{BB962C8B-B14F-4D97-AF65-F5344CB8AC3E}">
        <p14:creationId xmlns:p14="http://schemas.microsoft.com/office/powerpoint/2010/main" val="1085750778"/>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GB"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BB5F4EA9-B322-4AC6-9ED4-333F1AAC8416}" type="datetime1">
              <a:rPr lang="de-CH" noProof="0" smtClean="0"/>
              <a:t>19.07.22</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en-GB" noProof="0"/>
              <a:t>Click icon to add picture</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en-GB" noProof="0"/>
              <a:t>Click icon to add picture</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en-GB" noProof="0"/>
              <a:t>Click icon to add picture</a:t>
            </a:r>
            <a:endParaRPr lang="de-CH" noProof="0"/>
          </a:p>
        </p:txBody>
      </p:sp>
    </p:spTree>
    <p:extLst>
      <p:ext uri="{BB962C8B-B14F-4D97-AF65-F5344CB8AC3E}">
        <p14:creationId xmlns:p14="http://schemas.microsoft.com/office/powerpoint/2010/main" val="2252988954"/>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GB"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en-GB" noProof="0"/>
              <a:t>Click to edit Master text styles</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CFD59B2A-9722-4479-8974-FDB801910172}" type="datetime1">
              <a:rPr lang="de-CH" noProof="0" smtClean="0"/>
              <a:t>19.07.22</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en-GB" noProof="0"/>
              <a:t>Click icon to add table</a:t>
            </a:r>
            <a:endParaRPr lang="de-CH" noProof="0"/>
          </a:p>
        </p:txBody>
      </p:sp>
    </p:spTree>
    <p:extLst>
      <p:ext uri="{BB962C8B-B14F-4D97-AF65-F5344CB8AC3E}">
        <p14:creationId xmlns:p14="http://schemas.microsoft.com/office/powerpoint/2010/main" val="2928661315"/>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en-GB" noProof="0"/>
              <a:t>Click to edit Master text styles</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en-GB" noProof="0"/>
              <a:t>Click icon to add picture</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75267033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en-GB"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6"/>
          </a:solidFill>
        </p:spPr>
        <p:txBody>
          <a:bodyPr lIns="324000" tIns="252000" anchor="t" anchorCtr="0"/>
          <a:lstStyle>
            <a:lvl1pPr algn="l">
              <a:lnSpc>
                <a:spcPct val="100000"/>
              </a:lnSpc>
              <a:defRPr sz="3600">
                <a:solidFill>
                  <a:schemeClr val="bg1"/>
                </a:solidFill>
              </a:defRPr>
            </a:lvl1pPr>
          </a:lstStyle>
          <a:p>
            <a:r>
              <a:rPr lang="en-GB"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GB" noProof="0"/>
              <a:t>Click to edit Master text styles</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GB" noProof="0"/>
              <a:t>Click icon to add picture</a:t>
            </a:r>
            <a:endParaRPr lang="de-CH" noProof="0"/>
          </a:p>
        </p:txBody>
      </p:sp>
      <p:sp>
        <p:nvSpPr>
          <p:cNvPr id="8" name="Textplatzhalter 5">
            <a:extLst>
              <a:ext uri="{FF2B5EF4-FFF2-40B4-BE49-F238E27FC236}">
                <a16:creationId xmlns:a16="http://schemas.microsoft.com/office/drawing/2014/main" id="{547D2927-4A99-4714-8EBA-F773EAA26308}"/>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10024114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8E67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960000"/>
          </a:xfrm>
          <a:solidFill>
            <a:schemeClr val="accent3"/>
          </a:solidFill>
          <a:ln>
            <a:noFill/>
          </a:ln>
        </p:spPr>
        <p:txBody>
          <a:bodyPr lIns="1080000" tIns="252000" anchor="t" anchorCtr="0"/>
          <a:lstStyle>
            <a:lvl1pPr algn="l">
              <a:lnSpc>
                <a:spcPct val="100000"/>
              </a:lnSpc>
              <a:defRPr sz="3600">
                <a:solidFill>
                  <a:schemeClr val="bg1"/>
                </a:solidFill>
              </a:defRPr>
            </a:lvl1pPr>
          </a:lstStyle>
          <a:p>
            <a:r>
              <a:rPr lang="en-GB" noProof="0"/>
              <a:t>Click to edit Master title style</a:t>
            </a:r>
            <a:endParaRPr lang="de-CH" noProof="0" dirty="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440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GB" noProof="0"/>
              <a:t>Click to edit Master text styles</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GB" noProof="0"/>
              <a:t>Click icon to add picture</a:t>
            </a:r>
            <a:endParaRPr lang="de-CH" noProof="0"/>
          </a:p>
        </p:txBody>
      </p:sp>
      <p:sp>
        <p:nvSpPr>
          <p:cNvPr id="8" name="Textplatzhalter 5">
            <a:extLst>
              <a:ext uri="{FF2B5EF4-FFF2-40B4-BE49-F238E27FC236}">
                <a16:creationId xmlns:a16="http://schemas.microsoft.com/office/drawing/2014/main" id="{4ADF7DEC-21BD-45CA-9E91-B9F58A69F62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3924069494"/>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6"/>
          </a:solidFill>
          <a:ln>
            <a:noFill/>
          </a:ln>
        </p:spPr>
        <p:txBody>
          <a:bodyPr lIns="324000" tIns="1152000" anchor="t" anchorCtr="0"/>
          <a:lstStyle>
            <a:lvl1pPr algn="l">
              <a:lnSpc>
                <a:spcPct val="100000"/>
              </a:lnSpc>
              <a:defRPr sz="3600">
                <a:solidFill>
                  <a:schemeClr val="bg1"/>
                </a:solidFill>
              </a:defRPr>
            </a:lvl1pPr>
          </a:lstStyle>
          <a:p>
            <a:r>
              <a:rPr lang="en-GB"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4575276"/>
            <a:ext cx="10044000" cy="1440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GB" noProof="0"/>
              <a:t>Click to edit Master text styles</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GB" noProof="0"/>
              <a:t>Click icon to add picture</a:t>
            </a:r>
            <a:endParaRPr lang="de-CH" noProof="0"/>
          </a:p>
        </p:txBody>
      </p:sp>
      <p:sp>
        <p:nvSpPr>
          <p:cNvPr id="7" name="Textplatzhalter 5">
            <a:extLst>
              <a:ext uri="{FF2B5EF4-FFF2-40B4-BE49-F238E27FC236}">
                <a16:creationId xmlns:a16="http://schemas.microsoft.com/office/drawing/2014/main" id="{789A3267-E086-4EC3-A0BB-F8ECD01A5C7E}"/>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7325320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GB"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3312000"/>
          </a:xfrm>
          <a:solidFill>
            <a:schemeClr val="accent2"/>
          </a:solidFill>
        </p:spPr>
        <p:txBody>
          <a:bodyPr lIns="1080000" tIns="252000" anchor="t" anchorCtr="0"/>
          <a:lstStyle>
            <a:lvl1pPr algn="l">
              <a:lnSpc>
                <a:spcPct val="100000"/>
              </a:lnSpc>
              <a:defRPr sz="3600">
                <a:solidFill>
                  <a:schemeClr val="bg1"/>
                </a:solidFill>
              </a:defRPr>
            </a:lvl1pPr>
          </a:lstStyle>
          <a:p>
            <a:r>
              <a:rPr lang="en-GB" noProof="0"/>
              <a:t>Click to edit Master title style</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440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GB" noProof="0"/>
              <a:t>Click to edit Master text styles</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GB" noProof="0"/>
              <a:t>Click icon to add picture</a:t>
            </a:r>
            <a:endParaRPr lang="de-CH" noProof="0"/>
          </a:p>
        </p:txBody>
      </p:sp>
      <p:sp>
        <p:nvSpPr>
          <p:cNvPr id="9" name="Textplatzhalter 5">
            <a:extLst>
              <a:ext uri="{FF2B5EF4-FFF2-40B4-BE49-F238E27FC236}">
                <a16:creationId xmlns:a16="http://schemas.microsoft.com/office/drawing/2014/main" id="{791A1AD7-DB7D-4C75-BEFB-EB6D34D3B2AB}"/>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278925752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GB"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lvl1pPr marL="539750" indent="-539750">
              <a:buFont typeface="+mj-lt"/>
              <a:buAutoNum type="arabicPeriod"/>
              <a:defRPr/>
            </a:lvl1pPr>
            <a:lvl2pPr marL="1079500" indent="-539750">
              <a:buFont typeface="+mj-lt"/>
              <a:buAutoNum type="arabicPeriod"/>
              <a:defRPr/>
            </a:lvl2pPr>
            <a:lvl3pPr marL="1612900" indent="-533400">
              <a:buFont typeface="+mj-lt"/>
              <a:buAutoNum type="arabicPeriod"/>
              <a:defRPr/>
            </a:lvl3pPr>
            <a:lvl4pPr marL="2152650" indent="-539750">
              <a:buFont typeface="+mj-lt"/>
              <a:buAutoNum type="arabicPeriod"/>
              <a:defRPr/>
            </a:lvl4pPr>
            <a:lvl5pPr marL="2692400" indent="-539750">
              <a:buFont typeface="+mj-lt"/>
              <a:buAutoNum type="arabicPeriod"/>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6861D6AC-3BAC-4A50-9479-1E7CD895A648}" type="datetime1">
              <a:rPr lang="de-CH" noProof="0" smtClean="0"/>
              <a:t>19.07.22</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a:xfrm>
            <a:off x="2171700" y="6522444"/>
            <a:ext cx="7200000" cy="216000"/>
          </a:xfrm>
        </p:spPr>
        <p:txBody>
          <a:bodyPr/>
          <a:lstStyle/>
          <a:p>
            <a:r>
              <a:rPr lang="de-DE" noProof="0"/>
              <a:t>Organisationseinheit verbal – STRENG VERTRAULICH</a:t>
            </a:r>
            <a:endParaRPr lang="de-CH" noProof="0"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222159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GB"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360162FC-E8FF-4D52-8F53-8F2A2A3AD348}" type="datetime1">
              <a:rPr lang="de-CH" noProof="0" smtClean="0"/>
              <a:t>19.07.22</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1888753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GB"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56D5A3C0-7A2F-4A62-9057-882FB8F5659A}" type="datetime1">
              <a:rPr lang="de-CH" noProof="0" smtClean="0"/>
              <a:t>19.07.22</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en-GB" noProof="0"/>
              <a:t>Click to edit Master text styles</a:t>
            </a:r>
          </a:p>
        </p:txBody>
      </p:sp>
    </p:spTree>
    <p:extLst>
      <p:ext uri="{BB962C8B-B14F-4D97-AF65-F5344CB8AC3E}">
        <p14:creationId xmlns:p14="http://schemas.microsoft.com/office/powerpoint/2010/main" val="42600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en-GB"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fld id="{73923CAD-8964-4A8E-9E9C-0F755B932903}" type="datetime1">
              <a:rPr lang="de-CH" noProof="0" smtClean="0"/>
              <a:t>19.07.22</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a:solidFill>
                  <a:schemeClr val="bg1"/>
                </a:solidFill>
              </a:defRPr>
            </a:lvl1p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Tree>
    <p:extLst>
      <p:ext uri="{BB962C8B-B14F-4D97-AF65-F5344CB8AC3E}">
        <p14:creationId xmlns:p14="http://schemas.microsoft.com/office/powerpoint/2010/main" val="371683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fld id="{269E37AB-EE9C-4565-B2FD-B1FC504BEE2A}" type="datetime1">
              <a:rPr lang="de-CH" noProof="0" smtClean="0"/>
              <a:t>19.07.22</a:t>
            </a:fld>
            <a:endParaRPr lang="de-CH" noProof="0"/>
          </a:p>
        </p:txBody>
      </p:sp>
      <p:sp>
        <p:nvSpPr>
          <p:cNvPr id="5" name="Fußzeilenplatzhalter 4">
            <a:extLst>
              <a:ext uri="{FF2B5EF4-FFF2-40B4-BE49-F238E27FC236}">
                <a16:creationId xmlns:a16="http://schemas.microsoft.com/office/drawing/2014/main" id="{411EC403-6E63-4450-AFDD-66CA49D6CCBE}"/>
              </a:ext>
            </a:extLst>
          </p:cNvPr>
          <p:cNvSpPr>
            <a:spLocks noGrp="1"/>
          </p:cNvSpPr>
          <p:nvPr>
            <p:ph type="ftr" sz="quarter" idx="3"/>
          </p:nvPr>
        </p:nvSpPr>
        <p:spPr>
          <a:xfrm>
            <a:off x="2171700" y="6522444"/>
            <a:ext cx="5400000" cy="216000"/>
          </a:xfrm>
          <a:prstGeom prst="rect">
            <a:avLst/>
          </a:prstGeom>
        </p:spPr>
        <p:txBody>
          <a:bodyPr vert="horz" lIns="0" tIns="0" rIns="0" bIns="0" rtlCol="0" anchor="ctr"/>
          <a:lstStyle>
            <a:lvl1pPr algn="l">
              <a:defRPr sz="800">
                <a:solidFill>
                  <a:schemeClr val="tx1"/>
                </a:solidFill>
              </a:defRPr>
            </a:lvl1pPr>
          </a:lstStyle>
          <a:p>
            <a:r>
              <a:rPr lang="de-DE" noProof="0"/>
              <a:t>Organisationseinheit verbal – STRENG VERTRAULICH</a:t>
            </a:r>
            <a:endParaRPr lang="de-CH" noProof="0"/>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a:t>
            </a:fld>
            <a:endParaRPr lang="de-CH" noProof="0"/>
          </a:p>
        </p:txBody>
      </p:sp>
    </p:spTree>
    <p:extLst>
      <p:ext uri="{BB962C8B-B14F-4D97-AF65-F5344CB8AC3E}">
        <p14:creationId xmlns:p14="http://schemas.microsoft.com/office/powerpoint/2010/main" val="4096062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0"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914400"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userDrawn="1">
          <p15:clr>
            <a:srgbClr val="F26B43"/>
          </p15:clr>
        </p15:guide>
        <p15:guide id="3" pos="7219" userDrawn="1">
          <p15:clr>
            <a:srgbClr val="F26B43"/>
          </p15:clr>
        </p15:guide>
        <p15:guide id="4" orient="horz" pos="164" userDrawn="1">
          <p15:clr>
            <a:srgbClr val="F26B43"/>
          </p15:clr>
        </p15:guide>
        <p15:guide id="5" orient="horz" pos="890" userDrawn="1">
          <p15:clr>
            <a:srgbClr val="F26B43"/>
          </p15:clr>
        </p15:guide>
        <p15:guide id="6" orient="horz" pos="420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24.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1.jp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9.png"/><Relationship Id="rId7" Type="http://schemas.openxmlformats.org/officeDocument/2006/relationships/image" Target="../media/image66.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a:extLst>
              <a:ext uri="{FF2B5EF4-FFF2-40B4-BE49-F238E27FC236}">
                <a16:creationId xmlns:a16="http://schemas.microsoft.com/office/drawing/2014/main" id="{882FF669-564A-4497-A386-BA8B28F256B8}"/>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461" b="461"/>
          <a:stretch/>
        </p:blipFill>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a:xfrm>
            <a:off x="0" y="2233538"/>
            <a:ext cx="7385538" cy="3182524"/>
          </a:xfrm>
        </p:spPr>
        <p:txBody>
          <a:bodyPr/>
          <a:lstStyle/>
          <a:p>
            <a:r>
              <a:rPr lang="de-DE" dirty="0" err="1"/>
              <a:t>Identifying</a:t>
            </a:r>
            <a:r>
              <a:rPr lang="de-DE" dirty="0"/>
              <a:t> Noise Sources in </a:t>
            </a:r>
            <a:r>
              <a:rPr lang="de-DE" dirty="0" err="1"/>
              <a:t>Cryogenic</a:t>
            </a:r>
            <a:r>
              <a:rPr lang="de-DE" dirty="0"/>
              <a:t> Ion-Trap Systems </a:t>
            </a:r>
            <a:br>
              <a:rPr lang="de-DE" dirty="0"/>
            </a:br>
            <a:br>
              <a:rPr lang="de-DE" dirty="0"/>
            </a:br>
            <a:br>
              <a:rPr lang="de-DE" dirty="0"/>
            </a:br>
            <a:br>
              <a:rPr lang="de-DE" dirty="0"/>
            </a:br>
            <a:br>
              <a:rPr lang="de-DE" dirty="0"/>
            </a:br>
            <a:endParaRPr lang="de-CH" dirty="0"/>
          </a:p>
        </p:txBody>
      </p:sp>
      <p:sp>
        <p:nvSpPr>
          <p:cNvPr id="12" name="Bildplatzhalter 11">
            <a:extLst>
              <a:ext uri="{FF2B5EF4-FFF2-40B4-BE49-F238E27FC236}">
                <a16:creationId xmlns:a16="http://schemas.microsoft.com/office/drawing/2014/main" id="{DC0A7569-3548-4C52-9ECA-ECED83637A17}"/>
              </a:ext>
            </a:extLst>
          </p:cNvPr>
          <p:cNvSpPr>
            <a:spLocks noGrp="1"/>
          </p:cNvSpPr>
          <p:nvPr>
            <p:ph type="pic" sz="quarter" idx="12"/>
          </p:nvPr>
        </p:nvSpPr>
        <p:spPr/>
      </p:sp>
      <p:sp>
        <p:nvSpPr>
          <p:cNvPr id="6" name="Textplatzhalter 5">
            <a:extLst>
              <a:ext uri="{FF2B5EF4-FFF2-40B4-BE49-F238E27FC236}">
                <a16:creationId xmlns:a16="http://schemas.microsoft.com/office/drawing/2014/main" id="{4171C1F6-869F-40B1-8975-92FF2042F4CD}"/>
              </a:ext>
            </a:extLst>
          </p:cNvPr>
          <p:cNvSpPr>
            <a:spLocks noGrp="1"/>
          </p:cNvSpPr>
          <p:nvPr>
            <p:ph type="body" sz="quarter" idx="13"/>
          </p:nvPr>
        </p:nvSpPr>
        <p:spPr>
          <a:xfrm>
            <a:off x="1074412" y="4220544"/>
            <a:ext cx="4680000" cy="1440000"/>
          </a:xfrm>
        </p:spPr>
        <p:txBody>
          <a:bodyPr/>
          <a:lstStyle/>
          <a:p>
            <a:r>
              <a:rPr lang="de-DE" b="1" dirty="0"/>
              <a:t>Aida Mashaal</a:t>
            </a:r>
          </a:p>
          <a:p>
            <a:r>
              <a:rPr lang="de-DE" b="1" dirty="0" err="1"/>
              <a:t>Trapped</a:t>
            </a:r>
            <a:r>
              <a:rPr lang="de-DE" b="1" dirty="0"/>
              <a:t> Ion Quantum Information  </a:t>
            </a:r>
          </a:p>
          <a:p>
            <a:r>
              <a:rPr lang="de-DE" dirty="0"/>
              <a:t>C. </a:t>
            </a:r>
            <a:r>
              <a:rPr lang="de-DE" dirty="0" err="1"/>
              <a:t>Axline</a:t>
            </a:r>
            <a:r>
              <a:rPr lang="de-DE" dirty="0"/>
              <a:t> , J. Home</a:t>
            </a:r>
          </a:p>
          <a:p>
            <a:r>
              <a:rPr lang="de-DE" dirty="0"/>
              <a:t>20. </a:t>
            </a:r>
            <a:r>
              <a:rPr lang="de-DE" dirty="0" err="1"/>
              <a:t>July</a:t>
            </a:r>
            <a:r>
              <a:rPr lang="de-DE" dirty="0"/>
              <a:t> 2022</a:t>
            </a:r>
          </a:p>
          <a:p>
            <a:endParaRPr lang="de-DE" dirty="0"/>
          </a:p>
        </p:txBody>
      </p:sp>
    </p:spTree>
    <p:extLst>
      <p:ext uri="{BB962C8B-B14F-4D97-AF65-F5344CB8AC3E}">
        <p14:creationId xmlns:p14="http://schemas.microsoft.com/office/powerpoint/2010/main" val="353616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83A656C-E6CB-AF1D-E0C9-402229BA5095}"/>
              </a:ext>
            </a:extLst>
          </p:cNvPr>
          <p:cNvSpPr>
            <a:spLocks noGrp="1"/>
          </p:cNvSpPr>
          <p:nvPr>
            <p:ph type="dt" sz="half" idx="10"/>
          </p:nvPr>
        </p:nvSpPr>
        <p:spPr/>
        <p:txBody>
          <a:bodyPr/>
          <a:lstStyle/>
          <a:p>
            <a:fld id="{360162FC-E8FF-4D52-8F53-8F2A2A3AD348}" type="datetime1">
              <a:rPr lang="de-CH" noProof="0" smtClean="0"/>
              <a:t>19.07.22</a:t>
            </a:fld>
            <a:endParaRPr lang="de-CH" noProof="0"/>
          </a:p>
        </p:txBody>
      </p:sp>
      <p:sp>
        <p:nvSpPr>
          <p:cNvPr id="6" name="Slide Number Placeholder 5">
            <a:extLst>
              <a:ext uri="{FF2B5EF4-FFF2-40B4-BE49-F238E27FC236}">
                <a16:creationId xmlns:a16="http://schemas.microsoft.com/office/drawing/2014/main" id="{4A4E4870-B91F-EB33-F2D1-46DF115F5E06}"/>
              </a:ext>
            </a:extLst>
          </p:cNvPr>
          <p:cNvSpPr>
            <a:spLocks noGrp="1"/>
          </p:cNvSpPr>
          <p:nvPr>
            <p:ph type="sldNum" sz="quarter" idx="12"/>
          </p:nvPr>
        </p:nvSpPr>
        <p:spPr/>
        <p:txBody>
          <a:bodyPr/>
          <a:lstStyle/>
          <a:p>
            <a:fld id="{5ACA52AF-F19D-405C-AD5F-7D94B96A5CC3}" type="slidenum">
              <a:rPr lang="de-CH" noProof="0" smtClean="0"/>
              <a:t>10</a:t>
            </a:fld>
            <a:endParaRPr lang="de-CH" noProof="0"/>
          </a:p>
        </p:txBody>
      </p:sp>
      <p:pic>
        <p:nvPicPr>
          <p:cNvPr id="40" name="Picture 39" descr="Chart, diagram&#10;&#10;Description automatically generated with medium confidence">
            <a:extLst>
              <a:ext uri="{FF2B5EF4-FFF2-40B4-BE49-F238E27FC236}">
                <a16:creationId xmlns:a16="http://schemas.microsoft.com/office/drawing/2014/main" id="{D81A0DDA-6232-5719-58BC-22C935BA3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2159" y="511641"/>
            <a:ext cx="4830581" cy="5834717"/>
          </a:xfrm>
          <a:prstGeom prst="rect">
            <a:avLst/>
          </a:prstGeom>
        </p:spPr>
      </p:pic>
      <p:pic>
        <p:nvPicPr>
          <p:cNvPr id="48" name="Picture 47">
            <a:extLst>
              <a:ext uri="{FF2B5EF4-FFF2-40B4-BE49-F238E27FC236}">
                <a16:creationId xmlns:a16="http://schemas.microsoft.com/office/drawing/2014/main" id="{211428B3-799B-8727-A267-75FC2B041F2D}"/>
              </a:ext>
            </a:extLst>
          </p:cNvPr>
          <p:cNvPicPr>
            <a:picLocks/>
          </p:cNvPicPr>
          <p:nvPr/>
        </p:nvPicPr>
        <p:blipFill>
          <a:blip r:embed="rId4"/>
          <a:stretch>
            <a:fillRect/>
          </a:stretch>
        </p:blipFill>
        <p:spPr>
          <a:xfrm>
            <a:off x="877133" y="3081981"/>
            <a:ext cx="1909547" cy="472440"/>
          </a:xfrm>
          <a:prstGeom prst="rect">
            <a:avLst/>
          </a:prstGeom>
        </p:spPr>
      </p:pic>
      <p:sp>
        <p:nvSpPr>
          <p:cNvPr id="5" name="TextBox 4">
            <a:extLst>
              <a:ext uri="{FF2B5EF4-FFF2-40B4-BE49-F238E27FC236}">
                <a16:creationId xmlns:a16="http://schemas.microsoft.com/office/drawing/2014/main" id="{42C7B1AE-D9F6-5E43-4784-8F49A76CA2FC}"/>
              </a:ext>
            </a:extLst>
          </p:cNvPr>
          <p:cNvSpPr txBox="1"/>
          <p:nvPr/>
        </p:nvSpPr>
        <p:spPr>
          <a:xfrm>
            <a:off x="589263" y="2562654"/>
            <a:ext cx="3102131" cy="369332"/>
          </a:xfrm>
          <a:prstGeom prst="rect">
            <a:avLst/>
          </a:prstGeom>
          <a:noFill/>
        </p:spPr>
        <p:txBody>
          <a:bodyPr wrap="none" rtlCol="0">
            <a:spAutoFit/>
          </a:bodyPr>
          <a:lstStyle/>
          <a:p>
            <a:pPr marL="285750" indent="-285750">
              <a:buFont typeface="Arial" panose="020B0604020202020204" pitchFamily="34" charset="0"/>
              <a:buChar char="•"/>
            </a:pPr>
            <a:r>
              <a:rPr lang="en-US" dirty="0"/>
              <a:t>Fundamental l</a:t>
            </a:r>
            <a:r>
              <a:rPr lang="en-AT" dirty="0"/>
              <a:t>ower limit : </a:t>
            </a:r>
          </a:p>
        </p:txBody>
      </p:sp>
      <p:cxnSp>
        <p:nvCxnSpPr>
          <p:cNvPr id="50" name="Straight Connector 49">
            <a:extLst>
              <a:ext uri="{FF2B5EF4-FFF2-40B4-BE49-F238E27FC236}">
                <a16:creationId xmlns:a16="http://schemas.microsoft.com/office/drawing/2014/main" id="{E1E517DF-B2EA-138C-812C-C43369104394}"/>
              </a:ext>
            </a:extLst>
          </p:cNvPr>
          <p:cNvCxnSpPr/>
          <p:nvPr/>
        </p:nvCxnSpPr>
        <p:spPr>
          <a:xfrm>
            <a:off x="8295572" y="3331283"/>
            <a:ext cx="24841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802E643-9E6D-0F93-DCC2-6DF45269941E}"/>
              </a:ext>
            </a:extLst>
          </p:cNvPr>
          <p:cNvSpPr txBox="1"/>
          <p:nvPr/>
        </p:nvSpPr>
        <p:spPr>
          <a:xfrm>
            <a:off x="4583717" y="5682204"/>
            <a:ext cx="4037162" cy="369332"/>
          </a:xfrm>
          <a:prstGeom prst="rect">
            <a:avLst/>
          </a:prstGeom>
          <a:noFill/>
        </p:spPr>
        <p:txBody>
          <a:bodyPr wrap="square" rtlCol="0">
            <a:spAutoFit/>
          </a:bodyPr>
          <a:lstStyle/>
          <a:p>
            <a:r>
              <a:rPr lang="en-GB" b="1" dirty="0">
                <a:solidFill>
                  <a:srgbClr val="FF0000"/>
                </a:solidFill>
              </a:rPr>
              <a:t>Origin</a:t>
            </a:r>
            <a:r>
              <a:rPr lang="en-AT" b="1" dirty="0">
                <a:solidFill>
                  <a:srgbClr val="FF0000"/>
                </a:solidFill>
              </a:rPr>
              <a:t> ? </a:t>
            </a:r>
          </a:p>
        </p:txBody>
      </p:sp>
      <p:sp>
        <p:nvSpPr>
          <p:cNvPr id="3" name="TextBox 2">
            <a:extLst>
              <a:ext uri="{FF2B5EF4-FFF2-40B4-BE49-F238E27FC236}">
                <a16:creationId xmlns:a16="http://schemas.microsoft.com/office/drawing/2014/main" id="{4A604D8E-EC5E-0AA2-003A-8448BE844BF4}"/>
              </a:ext>
            </a:extLst>
          </p:cNvPr>
          <p:cNvSpPr txBox="1"/>
          <p:nvPr/>
        </p:nvSpPr>
        <p:spPr>
          <a:xfrm>
            <a:off x="589263" y="1496764"/>
            <a:ext cx="2697480" cy="646331"/>
          </a:xfrm>
          <a:prstGeom prst="rect">
            <a:avLst/>
          </a:prstGeom>
          <a:noFill/>
        </p:spPr>
        <p:txBody>
          <a:bodyPr wrap="square" rtlCol="0">
            <a:spAutoFit/>
          </a:bodyPr>
          <a:lstStyle/>
          <a:p>
            <a:pPr marL="285750" indent="-285750">
              <a:buFont typeface="Arial" panose="020B0604020202020204" pitchFamily="34" charset="0"/>
              <a:buChar char="•"/>
            </a:pPr>
            <a:r>
              <a:rPr lang="en-AT" dirty="0"/>
              <a:t>Better performance at lower T </a:t>
            </a:r>
          </a:p>
        </p:txBody>
      </p:sp>
      <p:sp>
        <p:nvSpPr>
          <p:cNvPr id="13" name="Title 1">
            <a:extLst>
              <a:ext uri="{FF2B5EF4-FFF2-40B4-BE49-F238E27FC236}">
                <a16:creationId xmlns:a16="http://schemas.microsoft.com/office/drawing/2014/main" id="{93493BC0-AA2C-561C-ECE5-553371FE3EF3}"/>
              </a:ext>
            </a:extLst>
          </p:cNvPr>
          <p:cNvSpPr txBox="1">
            <a:spLocks/>
          </p:cNvSpPr>
          <p:nvPr/>
        </p:nvSpPr>
        <p:spPr>
          <a:xfrm>
            <a:off x="409260" y="330735"/>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mj-lt"/>
                <a:ea typeface="+mj-ea"/>
                <a:cs typeface="+mj-cs"/>
              </a:defRPr>
            </a:lvl1pPr>
          </a:lstStyle>
          <a:p>
            <a:r>
              <a:rPr lang="en-US" b="1" dirty="0"/>
              <a:t>Typical Values for </a:t>
            </a:r>
            <a:r>
              <a:rPr lang="en-AT" b="1" dirty="0"/>
              <a:t>Heating Rates </a:t>
            </a:r>
          </a:p>
        </p:txBody>
      </p:sp>
      <p:sp>
        <p:nvSpPr>
          <p:cNvPr id="2" name="Rectangle 1">
            <a:extLst>
              <a:ext uri="{FF2B5EF4-FFF2-40B4-BE49-F238E27FC236}">
                <a16:creationId xmlns:a16="http://schemas.microsoft.com/office/drawing/2014/main" id="{35384C43-7EC6-8B1D-50DC-17C65CA33E57}"/>
              </a:ext>
            </a:extLst>
          </p:cNvPr>
          <p:cNvSpPr/>
          <p:nvPr/>
        </p:nvSpPr>
        <p:spPr>
          <a:xfrm>
            <a:off x="4583717" y="6571561"/>
            <a:ext cx="8285025" cy="246221"/>
          </a:xfrm>
          <a:prstGeom prst="rect">
            <a:avLst/>
          </a:prstGeom>
        </p:spPr>
        <p:txBody>
          <a:bodyPr wrap="square">
            <a:spAutoFit/>
          </a:bodyPr>
          <a:lstStyle/>
          <a:p>
            <a:r>
              <a:rPr lang="en-GB" sz="1000" dirty="0">
                <a:latin typeface="+mj-lt"/>
              </a:rPr>
              <a:t>M. </a:t>
            </a:r>
            <a:r>
              <a:rPr lang="en-GB" sz="1000" dirty="0" err="1">
                <a:latin typeface="+mj-lt"/>
              </a:rPr>
              <a:t>Brownnutt</a:t>
            </a:r>
            <a:r>
              <a:rPr lang="en-GB" sz="1000" dirty="0">
                <a:latin typeface="+mj-lt"/>
              </a:rPr>
              <a:t> et al., Rev. Mod. Phys. 2015 </a:t>
            </a:r>
            <a:endParaRPr lang="en-GB" sz="1000" b="0" i="0" u="none" strike="noStrike" dirty="0">
              <a:effectLst/>
              <a:latin typeface="+mj-lt"/>
            </a:endParaRPr>
          </a:p>
        </p:txBody>
      </p:sp>
      <p:pic>
        <p:nvPicPr>
          <p:cNvPr id="7" name="Picture 6">
            <a:extLst>
              <a:ext uri="{FF2B5EF4-FFF2-40B4-BE49-F238E27FC236}">
                <a16:creationId xmlns:a16="http://schemas.microsoft.com/office/drawing/2014/main" id="{A26C6D9E-A898-C756-2565-AE22B552F0E1}"/>
              </a:ext>
            </a:extLst>
          </p:cNvPr>
          <p:cNvPicPr>
            <a:picLocks/>
          </p:cNvPicPr>
          <p:nvPr/>
        </p:nvPicPr>
        <p:blipFill>
          <a:blip r:embed="rId5"/>
          <a:stretch>
            <a:fillRect/>
          </a:stretch>
        </p:blipFill>
        <p:spPr>
          <a:xfrm>
            <a:off x="589263" y="732987"/>
            <a:ext cx="1407490" cy="344218"/>
          </a:xfrm>
          <a:prstGeom prst="rect">
            <a:avLst/>
          </a:prstGeom>
        </p:spPr>
      </p:pic>
      <p:pic>
        <p:nvPicPr>
          <p:cNvPr id="8" name="Picture 7">
            <a:extLst>
              <a:ext uri="{FF2B5EF4-FFF2-40B4-BE49-F238E27FC236}">
                <a16:creationId xmlns:a16="http://schemas.microsoft.com/office/drawing/2014/main" id="{21FDF35A-721D-E661-355D-E858F8B6984D}"/>
              </a:ext>
            </a:extLst>
          </p:cNvPr>
          <p:cNvPicPr>
            <a:picLocks/>
          </p:cNvPicPr>
          <p:nvPr/>
        </p:nvPicPr>
        <p:blipFill>
          <a:blip r:embed="rId6"/>
          <a:stretch>
            <a:fillRect/>
          </a:stretch>
        </p:blipFill>
        <p:spPr>
          <a:xfrm>
            <a:off x="1201344" y="3613906"/>
            <a:ext cx="938984" cy="349280"/>
          </a:xfrm>
          <a:prstGeom prst="rect">
            <a:avLst/>
          </a:prstGeom>
        </p:spPr>
      </p:pic>
      <p:pic>
        <p:nvPicPr>
          <p:cNvPr id="9" name="Picture 8">
            <a:extLst>
              <a:ext uri="{FF2B5EF4-FFF2-40B4-BE49-F238E27FC236}">
                <a16:creationId xmlns:a16="http://schemas.microsoft.com/office/drawing/2014/main" id="{99ABBC70-1479-A096-A9A6-BA7C5DE819D5}"/>
              </a:ext>
            </a:extLst>
          </p:cNvPr>
          <p:cNvPicPr>
            <a:picLocks/>
          </p:cNvPicPr>
          <p:nvPr/>
        </p:nvPicPr>
        <p:blipFill>
          <a:blip r:embed="rId7"/>
          <a:stretch>
            <a:fillRect/>
          </a:stretch>
        </p:blipFill>
        <p:spPr>
          <a:xfrm>
            <a:off x="2140328" y="3645995"/>
            <a:ext cx="1146415" cy="369332"/>
          </a:xfrm>
          <a:prstGeom prst="rect">
            <a:avLst/>
          </a:prstGeom>
        </p:spPr>
      </p:pic>
    </p:spTree>
    <p:extLst>
      <p:ext uri="{BB962C8B-B14F-4D97-AF65-F5344CB8AC3E}">
        <p14:creationId xmlns:p14="http://schemas.microsoft.com/office/powerpoint/2010/main" val="264251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66667E-6 1.85185E-6 L -1.66667E-6 0.15787 " pathEditMode="relative" rAng="0" ptsTypes="AA">
                                      <p:cBhvr>
                                        <p:cTn id="6" dur="2000" fill="hold"/>
                                        <p:tgtEl>
                                          <p:spTgt spid="50"/>
                                        </p:tgtEl>
                                        <p:attrNameLst>
                                          <p:attrName>ppt_x</p:attrName>
                                          <p:attrName>ppt_y</p:attrName>
                                        </p:attrNameLst>
                                      </p:cBhvr>
                                      <p:rCtr x="0" y="7894"/>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0C07B84-F7A4-37FF-B6B6-83D25CD43705}"/>
              </a:ext>
            </a:extLst>
          </p:cNvPr>
          <p:cNvSpPr>
            <a:spLocks noGrp="1"/>
          </p:cNvSpPr>
          <p:nvPr>
            <p:ph type="dt" sz="half" idx="10"/>
          </p:nvPr>
        </p:nvSpPr>
        <p:spPr/>
        <p:txBody>
          <a:bodyPr/>
          <a:lstStyle/>
          <a:p>
            <a:fld id="{360162FC-E8FF-4D52-8F53-8F2A2A3AD348}" type="datetime1">
              <a:rPr lang="de-CH" noProof="0" smtClean="0"/>
              <a:t>19.07.22</a:t>
            </a:fld>
            <a:endParaRPr lang="de-CH" noProof="0" dirty="0"/>
          </a:p>
        </p:txBody>
      </p:sp>
      <p:sp>
        <p:nvSpPr>
          <p:cNvPr id="6" name="Slide Number Placeholder 5">
            <a:extLst>
              <a:ext uri="{FF2B5EF4-FFF2-40B4-BE49-F238E27FC236}">
                <a16:creationId xmlns:a16="http://schemas.microsoft.com/office/drawing/2014/main" id="{5F85EB96-A70E-7290-BF6A-DAF5A02EEF8B}"/>
              </a:ext>
            </a:extLst>
          </p:cNvPr>
          <p:cNvSpPr>
            <a:spLocks noGrp="1"/>
          </p:cNvSpPr>
          <p:nvPr>
            <p:ph type="sldNum" sz="quarter" idx="12"/>
          </p:nvPr>
        </p:nvSpPr>
        <p:spPr/>
        <p:txBody>
          <a:bodyPr/>
          <a:lstStyle/>
          <a:p>
            <a:fld id="{5ACA52AF-F19D-405C-AD5F-7D94B96A5CC3}" type="slidenum">
              <a:rPr lang="de-CH" noProof="0" smtClean="0"/>
              <a:t>11</a:t>
            </a:fld>
            <a:endParaRPr lang="de-CH" noProof="0"/>
          </a:p>
        </p:txBody>
      </p:sp>
      <p:pic>
        <p:nvPicPr>
          <p:cNvPr id="7" name="Picture 6">
            <a:extLst>
              <a:ext uri="{FF2B5EF4-FFF2-40B4-BE49-F238E27FC236}">
                <a16:creationId xmlns:a16="http://schemas.microsoft.com/office/drawing/2014/main" id="{34ECFF85-B475-9EDA-FF54-7B2B5EF57258}"/>
              </a:ext>
            </a:extLst>
          </p:cNvPr>
          <p:cNvPicPr>
            <a:picLocks/>
          </p:cNvPicPr>
          <p:nvPr/>
        </p:nvPicPr>
        <p:blipFill>
          <a:blip r:embed="rId3"/>
          <a:stretch>
            <a:fillRect/>
          </a:stretch>
        </p:blipFill>
        <p:spPr>
          <a:xfrm>
            <a:off x="1544265" y="1230735"/>
            <a:ext cx="443328" cy="369332"/>
          </a:xfrm>
          <a:prstGeom prst="rect">
            <a:avLst/>
          </a:prstGeom>
        </p:spPr>
      </p:pic>
      <p:pic>
        <p:nvPicPr>
          <p:cNvPr id="8" name="Picture 7">
            <a:extLst>
              <a:ext uri="{FF2B5EF4-FFF2-40B4-BE49-F238E27FC236}">
                <a16:creationId xmlns:a16="http://schemas.microsoft.com/office/drawing/2014/main" id="{76777C13-2FAE-F709-6552-4DDF8BFF1D2C}"/>
              </a:ext>
            </a:extLst>
          </p:cNvPr>
          <p:cNvPicPr>
            <a:picLocks/>
          </p:cNvPicPr>
          <p:nvPr/>
        </p:nvPicPr>
        <p:blipFill>
          <a:blip r:embed="rId4"/>
          <a:stretch>
            <a:fillRect/>
          </a:stretch>
        </p:blipFill>
        <p:spPr>
          <a:xfrm>
            <a:off x="2558407" y="1230735"/>
            <a:ext cx="479097" cy="369332"/>
          </a:xfrm>
          <a:prstGeom prst="rect">
            <a:avLst/>
          </a:prstGeom>
        </p:spPr>
      </p:pic>
      <p:cxnSp>
        <p:nvCxnSpPr>
          <p:cNvPr id="9" name="Straight Arrow Connector 8">
            <a:extLst>
              <a:ext uri="{FF2B5EF4-FFF2-40B4-BE49-F238E27FC236}">
                <a16:creationId xmlns:a16="http://schemas.microsoft.com/office/drawing/2014/main" id="{FA001CD9-38E9-E4CA-7C31-DAEF527AEBDA}"/>
              </a:ext>
            </a:extLst>
          </p:cNvPr>
          <p:cNvCxnSpPr>
            <a:cxnSpLocks/>
            <a:endCxn id="8" idx="1"/>
          </p:cNvCxnSpPr>
          <p:nvPr/>
        </p:nvCxnSpPr>
        <p:spPr>
          <a:xfrm>
            <a:off x="2079310" y="1415401"/>
            <a:ext cx="479097" cy="0"/>
          </a:xfrm>
          <a:prstGeom prst="straightConnector1">
            <a:avLst/>
          </a:prstGeom>
          <a:ln w="28575">
            <a:solidFill>
              <a:srgbClr val="FF0000"/>
            </a:solidFill>
            <a:tailEnd type="triangle"/>
          </a:ln>
        </p:spPr>
        <p:style>
          <a:lnRef idx="3">
            <a:schemeClr val="accent5"/>
          </a:lnRef>
          <a:fillRef idx="0">
            <a:schemeClr val="accent5"/>
          </a:fillRef>
          <a:effectRef idx="2">
            <a:schemeClr val="accent5"/>
          </a:effectRef>
          <a:fontRef idx="minor">
            <a:schemeClr val="tx1"/>
          </a:fontRef>
        </p:style>
      </p:cxnSp>
      <p:pic>
        <p:nvPicPr>
          <p:cNvPr id="11" name="Picture 10" descr="Diagram&#10;&#10;Description automatically generated">
            <a:extLst>
              <a:ext uri="{FF2B5EF4-FFF2-40B4-BE49-F238E27FC236}">
                <a16:creationId xmlns:a16="http://schemas.microsoft.com/office/drawing/2014/main" id="{05C0ACC0-6DBE-E8EE-0A57-42AF5FA5474C}"/>
              </a:ext>
            </a:extLst>
          </p:cNvPr>
          <p:cNvPicPr>
            <a:picLocks noChangeAspect="1"/>
          </p:cNvPicPr>
          <p:nvPr/>
        </p:nvPicPr>
        <p:blipFill rotWithShape="1">
          <a:blip r:embed="rId5">
            <a:extLst>
              <a:ext uri="{28A0092B-C50C-407E-A947-70E740481C1C}">
                <a14:useLocalDpi xmlns:a14="http://schemas.microsoft.com/office/drawing/2010/main" val="0"/>
              </a:ext>
            </a:extLst>
          </a:blip>
          <a:srcRect l="45026" t="12648" r="6694"/>
          <a:stretch/>
        </p:blipFill>
        <p:spPr>
          <a:xfrm>
            <a:off x="7158987" y="284859"/>
            <a:ext cx="4623753" cy="2730973"/>
          </a:xfrm>
          <a:prstGeom prst="rect">
            <a:avLst/>
          </a:prstGeom>
        </p:spPr>
      </p:pic>
      <p:sp>
        <p:nvSpPr>
          <p:cNvPr id="12" name="TextBox 11">
            <a:extLst>
              <a:ext uri="{FF2B5EF4-FFF2-40B4-BE49-F238E27FC236}">
                <a16:creationId xmlns:a16="http://schemas.microsoft.com/office/drawing/2014/main" id="{7E8885EE-BB9E-4B19-77D4-0974C3BB8A0E}"/>
              </a:ext>
            </a:extLst>
          </p:cNvPr>
          <p:cNvSpPr txBox="1"/>
          <p:nvPr/>
        </p:nvSpPr>
        <p:spPr>
          <a:xfrm>
            <a:off x="678461" y="2831166"/>
            <a:ext cx="4623753" cy="369332"/>
          </a:xfrm>
          <a:prstGeom prst="rect">
            <a:avLst/>
          </a:prstGeom>
          <a:noFill/>
        </p:spPr>
        <p:txBody>
          <a:bodyPr wrap="square" rtlCol="0">
            <a:spAutoFit/>
          </a:bodyPr>
          <a:lstStyle/>
          <a:p>
            <a:pPr marL="285750" indent="-285750">
              <a:buFont typeface="Arial" panose="020B0604020202020204" pitchFamily="34" charset="0"/>
              <a:buChar char="•"/>
            </a:pPr>
            <a:r>
              <a:rPr lang="en-AT" dirty="0"/>
              <a:t>Simulation </a:t>
            </a:r>
            <a:r>
              <a:rPr lang="en-US" dirty="0"/>
              <a:t>of Potential </a:t>
            </a:r>
            <a:endParaRPr lang="en-AT" dirty="0"/>
          </a:p>
        </p:txBody>
      </p:sp>
      <p:sp>
        <p:nvSpPr>
          <p:cNvPr id="15" name="TextBox 14">
            <a:extLst>
              <a:ext uri="{FF2B5EF4-FFF2-40B4-BE49-F238E27FC236}">
                <a16:creationId xmlns:a16="http://schemas.microsoft.com/office/drawing/2014/main" id="{36356EFE-7F04-D0C4-1C28-6430668F1225}"/>
              </a:ext>
            </a:extLst>
          </p:cNvPr>
          <p:cNvSpPr txBox="1"/>
          <p:nvPr/>
        </p:nvSpPr>
        <p:spPr>
          <a:xfrm>
            <a:off x="3695637" y="5279735"/>
            <a:ext cx="5872223" cy="369332"/>
          </a:xfrm>
          <a:prstGeom prst="rect">
            <a:avLst/>
          </a:prstGeom>
          <a:noFill/>
        </p:spPr>
        <p:txBody>
          <a:bodyPr wrap="square" rtlCol="0">
            <a:spAutoFit/>
          </a:bodyPr>
          <a:lstStyle/>
          <a:p>
            <a:r>
              <a:rPr lang="en-AT" dirty="0"/>
              <a:t>1V on electrode             Scaling factor E   </a:t>
            </a:r>
          </a:p>
        </p:txBody>
      </p:sp>
      <p:sp>
        <p:nvSpPr>
          <p:cNvPr id="17" name="Title 1">
            <a:extLst>
              <a:ext uri="{FF2B5EF4-FFF2-40B4-BE49-F238E27FC236}">
                <a16:creationId xmlns:a16="http://schemas.microsoft.com/office/drawing/2014/main" id="{1EB6D769-DD21-BD80-9A7D-D9629919AA60}"/>
              </a:ext>
            </a:extLst>
          </p:cNvPr>
          <p:cNvSpPr>
            <a:spLocks noGrp="1"/>
          </p:cNvSpPr>
          <p:nvPr>
            <p:ph type="title"/>
          </p:nvPr>
        </p:nvSpPr>
        <p:spPr>
          <a:xfrm>
            <a:off x="409260" y="330735"/>
            <a:ext cx="10728325" cy="900000"/>
          </a:xfrm>
        </p:spPr>
        <p:txBody>
          <a:bodyPr/>
          <a:lstStyle/>
          <a:p>
            <a:r>
              <a:rPr lang="en-AT" b="1" dirty="0"/>
              <a:t>Voltage NSD to Field NSD</a:t>
            </a:r>
            <a:br>
              <a:rPr lang="en-AT" dirty="0"/>
            </a:br>
            <a:endParaRPr lang="en-AT" b="1" dirty="0"/>
          </a:p>
        </p:txBody>
      </p:sp>
      <p:pic>
        <p:nvPicPr>
          <p:cNvPr id="20" name="Picture 19" descr="Diagram&#10;&#10;Description automatically generated">
            <a:extLst>
              <a:ext uri="{FF2B5EF4-FFF2-40B4-BE49-F238E27FC236}">
                <a16:creationId xmlns:a16="http://schemas.microsoft.com/office/drawing/2014/main" id="{73F2466C-116D-32BD-156E-FF820D380CA2}"/>
              </a:ext>
            </a:extLst>
          </p:cNvPr>
          <p:cNvPicPr>
            <a:picLocks noChangeAspect="1"/>
          </p:cNvPicPr>
          <p:nvPr/>
        </p:nvPicPr>
        <p:blipFill rotWithShape="1">
          <a:blip r:embed="rId6">
            <a:extLst>
              <a:ext uri="{28A0092B-C50C-407E-A947-70E740481C1C}">
                <a14:useLocalDpi xmlns:a14="http://schemas.microsoft.com/office/drawing/2010/main" val="0"/>
              </a:ext>
            </a:extLst>
          </a:blip>
          <a:srcRect l="2150" t="10166" r="2150" b="6262"/>
          <a:stretch/>
        </p:blipFill>
        <p:spPr>
          <a:xfrm>
            <a:off x="2270244" y="3254692"/>
            <a:ext cx="7267260" cy="1880086"/>
          </a:xfrm>
          <a:prstGeom prst="rect">
            <a:avLst/>
          </a:prstGeom>
        </p:spPr>
      </p:pic>
      <p:sp>
        <p:nvSpPr>
          <p:cNvPr id="14" name="TextBox 13">
            <a:extLst>
              <a:ext uri="{FF2B5EF4-FFF2-40B4-BE49-F238E27FC236}">
                <a16:creationId xmlns:a16="http://schemas.microsoft.com/office/drawing/2014/main" id="{4D5E45A0-BA68-4B76-74AB-58D0752F0CCB}"/>
              </a:ext>
            </a:extLst>
          </p:cNvPr>
          <p:cNvSpPr txBox="1"/>
          <p:nvPr/>
        </p:nvSpPr>
        <p:spPr>
          <a:xfrm>
            <a:off x="4454045" y="6522444"/>
            <a:ext cx="6608723" cy="246221"/>
          </a:xfrm>
          <a:prstGeom prst="rect">
            <a:avLst/>
          </a:prstGeom>
          <a:noFill/>
        </p:spPr>
        <p:txBody>
          <a:bodyPr wrap="square" rtlCol="0">
            <a:spAutoFit/>
          </a:bodyPr>
          <a:lstStyle/>
          <a:p>
            <a:r>
              <a:rPr lang="en-GB" sz="1000" dirty="0"/>
              <a:t> S. </a:t>
            </a:r>
            <a:r>
              <a:rPr lang="en-GB" sz="1000" dirty="0" err="1"/>
              <a:t>Auchter</a:t>
            </a:r>
            <a:r>
              <a:rPr lang="en-GB" sz="1000" dirty="0"/>
              <a:t> </a:t>
            </a:r>
            <a:r>
              <a:rPr lang="en-GB" sz="1000" i="1" dirty="0"/>
              <a:t>et al.,</a:t>
            </a:r>
            <a:r>
              <a:rPr lang="en-GB" sz="1000" dirty="0"/>
              <a:t> 2022 </a:t>
            </a:r>
            <a:r>
              <a:rPr lang="en-GB" sz="1000" i="1" dirty="0"/>
              <a:t>Quantum Sci. Technol.</a:t>
            </a:r>
            <a:r>
              <a:rPr lang="en-GB" sz="1000" dirty="0"/>
              <a:t> </a:t>
            </a:r>
            <a:r>
              <a:rPr lang="en-GB" sz="1000" b="1" dirty="0"/>
              <a:t>7</a:t>
            </a:r>
            <a:r>
              <a:rPr lang="en-GB" sz="1000" dirty="0"/>
              <a:t> 035015c</a:t>
            </a:r>
            <a:endParaRPr lang="en-AT" sz="1000" dirty="0"/>
          </a:p>
        </p:txBody>
      </p:sp>
      <p:pic>
        <p:nvPicPr>
          <p:cNvPr id="2" name="Picture 1">
            <a:extLst>
              <a:ext uri="{FF2B5EF4-FFF2-40B4-BE49-F238E27FC236}">
                <a16:creationId xmlns:a16="http://schemas.microsoft.com/office/drawing/2014/main" id="{F132BC8A-9318-7466-3524-EB5DDE2A61DB}"/>
              </a:ext>
            </a:extLst>
          </p:cNvPr>
          <p:cNvPicPr>
            <a:picLocks/>
          </p:cNvPicPr>
          <p:nvPr/>
        </p:nvPicPr>
        <p:blipFill>
          <a:blip r:embed="rId7"/>
          <a:stretch>
            <a:fillRect/>
          </a:stretch>
        </p:blipFill>
        <p:spPr>
          <a:xfrm>
            <a:off x="5284021" y="5740264"/>
            <a:ext cx="1922321" cy="448330"/>
          </a:xfrm>
          <a:prstGeom prst="rect">
            <a:avLst/>
          </a:prstGeom>
        </p:spPr>
      </p:pic>
      <p:cxnSp>
        <p:nvCxnSpPr>
          <p:cNvPr id="13" name="Straight Arrow Connector 12">
            <a:extLst>
              <a:ext uri="{FF2B5EF4-FFF2-40B4-BE49-F238E27FC236}">
                <a16:creationId xmlns:a16="http://schemas.microsoft.com/office/drawing/2014/main" id="{B8CB5B07-C5F0-F396-EC25-1D77FA5F837B}"/>
              </a:ext>
            </a:extLst>
          </p:cNvPr>
          <p:cNvCxnSpPr>
            <a:cxnSpLocks/>
          </p:cNvCxnSpPr>
          <p:nvPr/>
        </p:nvCxnSpPr>
        <p:spPr>
          <a:xfrm>
            <a:off x="5584317" y="5464401"/>
            <a:ext cx="516449"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2081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BCB4934-DB8F-F5CD-F02B-15C319D619B2}"/>
              </a:ext>
            </a:extLst>
          </p:cNvPr>
          <p:cNvSpPr>
            <a:spLocks noGrp="1"/>
          </p:cNvSpPr>
          <p:nvPr>
            <p:ph type="dt" sz="half" idx="10"/>
          </p:nvPr>
        </p:nvSpPr>
        <p:spPr/>
        <p:txBody>
          <a:bodyPr/>
          <a:lstStyle/>
          <a:p>
            <a:fld id="{360162FC-E8FF-4D52-8F53-8F2A2A3AD348}" type="datetime1">
              <a:rPr lang="de-CH" noProof="0" smtClean="0"/>
              <a:t>19.07.22</a:t>
            </a:fld>
            <a:endParaRPr lang="de-CH" noProof="0"/>
          </a:p>
        </p:txBody>
      </p:sp>
      <p:sp>
        <p:nvSpPr>
          <p:cNvPr id="6" name="Slide Number Placeholder 5">
            <a:extLst>
              <a:ext uri="{FF2B5EF4-FFF2-40B4-BE49-F238E27FC236}">
                <a16:creationId xmlns:a16="http://schemas.microsoft.com/office/drawing/2014/main" id="{700616BA-F79C-782E-2FCF-8A4DCAB02626}"/>
              </a:ext>
            </a:extLst>
          </p:cNvPr>
          <p:cNvSpPr>
            <a:spLocks noGrp="1"/>
          </p:cNvSpPr>
          <p:nvPr>
            <p:ph type="sldNum" sz="quarter" idx="12"/>
          </p:nvPr>
        </p:nvSpPr>
        <p:spPr/>
        <p:txBody>
          <a:bodyPr/>
          <a:lstStyle/>
          <a:p>
            <a:fld id="{5ACA52AF-F19D-405C-AD5F-7D94B96A5CC3}" type="slidenum">
              <a:rPr lang="de-CH" noProof="0" smtClean="0"/>
              <a:t>12</a:t>
            </a:fld>
            <a:endParaRPr lang="de-CH" noProof="0"/>
          </a:p>
        </p:txBody>
      </p:sp>
      <p:pic>
        <p:nvPicPr>
          <p:cNvPr id="13" name="Content Placeholder 6" descr="A picture containing text, miller&#10;&#10;Description automatically generated">
            <a:extLst>
              <a:ext uri="{FF2B5EF4-FFF2-40B4-BE49-F238E27FC236}">
                <a16:creationId xmlns:a16="http://schemas.microsoft.com/office/drawing/2014/main" id="{59914F44-0263-F9D7-58AD-4718A9DA14B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531" r="55788"/>
          <a:stretch/>
        </p:blipFill>
        <p:spPr>
          <a:xfrm>
            <a:off x="6119448" y="457201"/>
            <a:ext cx="4331362" cy="5729166"/>
          </a:xfrm>
          <a:prstGeom prst="rect">
            <a:avLst/>
          </a:prstGeom>
        </p:spPr>
      </p:pic>
      <p:pic>
        <p:nvPicPr>
          <p:cNvPr id="17" name="Picture 16" descr="A picture containing indoor&#10;&#10;Description automatically generated">
            <a:extLst>
              <a:ext uri="{FF2B5EF4-FFF2-40B4-BE49-F238E27FC236}">
                <a16:creationId xmlns:a16="http://schemas.microsoft.com/office/drawing/2014/main" id="{0D72316E-395F-2148-18B1-45CB80320981}"/>
              </a:ext>
            </a:extLst>
          </p:cNvPr>
          <p:cNvPicPr>
            <a:picLocks noChangeAspect="1"/>
          </p:cNvPicPr>
          <p:nvPr/>
        </p:nvPicPr>
        <p:blipFill rotWithShape="1">
          <a:blip r:embed="rId4">
            <a:extLst>
              <a:ext uri="{28A0092B-C50C-407E-A947-70E740481C1C}">
                <a14:useLocalDpi xmlns:a14="http://schemas.microsoft.com/office/drawing/2010/main" val="0"/>
              </a:ext>
            </a:extLst>
          </a:blip>
          <a:srcRect l="29059" t="33987" r="22275" b="16236"/>
          <a:stretch/>
        </p:blipFill>
        <p:spPr>
          <a:xfrm>
            <a:off x="1107831" y="2584917"/>
            <a:ext cx="2929473" cy="2247268"/>
          </a:xfrm>
          <a:prstGeom prst="rect">
            <a:avLst/>
          </a:prstGeom>
        </p:spPr>
      </p:pic>
      <p:cxnSp>
        <p:nvCxnSpPr>
          <p:cNvPr id="19" name="Straight Arrow Connector 18">
            <a:extLst>
              <a:ext uri="{FF2B5EF4-FFF2-40B4-BE49-F238E27FC236}">
                <a16:creationId xmlns:a16="http://schemas.microsoft.com/office/drawing/2014/main" id="{2E9C4E38-804F-DCA6-A884-9ED4085233A0}"/>
              </a:ext>
            </a:extLst>
          </p:cNvPr>
          <p:cNvCxnSpPr>
            <a:cxnSpLocks/>
          </p:cNvCxnSpPr>
          <p:nvPr/>
        </p:nvCxnSpPr>
        <p:spPr>
          <a:xfrm>
            <a:off x="4037304" y="3708551"/>
            <a:ext cx="3400988"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itle 1">
            <a:extLst>
              <a:ext uri="{FF2B5EF4-FFF2-40B4-BE49-F238E27FC236}">
                <a16:creationId xmlns:a16="http://schemas.microsoft.com/office/drawing/2014/main" id="{337EC9C6-16C6-F0B8-B963-48F162702938}"/>
              </a:ext>
            </a:extLst>
          </p:cNvPr>
          <p:cNvSpPr txBox="1">
            <a:spLocks/>
          </p:cNvSpPr>
          <p:nvPr/>
        </p:nvSpPr>
        <p:spPr>
          <a:xfrm>
            <a:off x="409260" y="330735"/>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mj-lt"/>
                <a:ea typeface="+mj-ea"/>
                <a:cs typeface="+mj-cs"/>
              </a:defRPr>
            </a:lvl1pPr>
          </a:lstStyle>
          <a:p>
            <a:r>
              <a:rPr lang="en-AT" b="1" dirty="0"/>
              <a:t>Setup</a:t>
            </a:r>
          </a:p>
        </p:txBody>
      </p:sp>
    </p:spTree>
    <p:extLst>
      <p:ext uri="{BB962C8B-B14F-4D97-AF65-F5344CB8AC3E}">
        <p14:creationId xmlns:p14="http://schemas.microsoft.com/office/powerpoint/2010/main" val="845757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EFF9A35C-D982-4C1E-C080-FF5553D666ED}"/>
              </a:ext>
            </a:extLst>
          </p:cNvPr>
          <p:cNvCxnSpPr>
            <a:cxnSpLocks/>
          </p:cNvCxnSpPr>
          <p:nvPr/>
        </p:nvCxnSpPr>
        <p:spPr>
          <a:xfrm>
            <a:off x="5283746" y="2285862"/>
            <a:ext cx="3083690" cy="0"/>
          </a:xfrm>
          <a:prstGeom prst="line">
            <a:avLst/>
          </a:prstGeom>
          <a:ln w="38100">
            <a:solidFill>
              <a:schemeClr val="accent4">
                <a:lumMod val="40000"/>
                <a:lumOff val="60000"/>
              </a:schemeClr>
            </a:solidFill>
          </a:ln>
        </p:spPr>
        <p:style>
          <a:lnRef idx="1">
            <a:schemeClr val="dk1"/>
          </a:lnRef>
          <a:fillRef idx="0">
            <a:schemeClr val="dk1"/>
          </a:fillRef>
          <a:effectRef idx="0">
            <a:schemeClr val="dk1"/>
          </a:effectRef>
          <a:fontRef idx="minor">
            <a:schemeClr val="tx1"/>
          </a:fontRef>
        </p:style>
      </p:cxnSp>
      <p:sp>
        <p:nvSpPr>
          <p:cNvPr id="4" name="Date Placeholder 3">
            <a:extLst>
              <a:ext uri="{FF2B5EF4-FFF2-40B4-BE49-F238E27FC236}">
                <a16:creationId xmlns:a16="http://schemas.microsoft.com/office/drawing/2014/main" id="{EBCB4934-DB8F-F5CD-F02B-15C319D619B2}"/>
              </a:ext>
            </a:extLst>
          </p:cNvPr>
          <p:cNvSpPr>
            <a:spLocks noGrp="1"/>
          </p:cNvSpPr>
          <p:nvPr>
            <p:ph type="dt" sz="half" idx="10"/>
          </p:nvPr>
        </p:nvSpPr>
        <p:spPr/>
        <p:txBody>
          <a:bodyPr/>
          <a:lstStyle/>
          <a:p>
            <a:fld id="{360162FC-E8FF-4D52-8F53-8F2A2A3AD348}" type="datetime1">
              <a:rPr lang="de-CH" noProof="0" smtClean="0"/>
              <a:t>19.07.22</a:t>
            </a:fld>
            <a:endParaRPr lang="de-CH" noProof="0"/>
          </a:p>
        </p:txBody>
      </p:sp>
      <p:sp>
        <p:nvSpPr>
          <p:cNvPr id="6" name="Slide Number Placeholder 5">
            <a:extLst>
              <a:ext uri="{FF2B5EF4-FFF2-40B4-BE49-F238E27FC236}">
                <a16:creationId xmlns:a16="http://schemas.microsoft.com/office/drawing/2014/main" id="{700616BA-F79C-782E-2FCF-8A4DCAB02626}"/>
              </a:ext>
            </a:extLst>
          </p:cNvPr>
          <p:cNvSpPr>
            <a:spLocks noGrp="1"/>
          </p:cNvSpPr>
          <p:nvPr>
            <p:ph type="sldNum" sz="quarter" idx="12"/>
          </p:nvPr>
        </p:nvSpPr>
        <p:spPr/>
        <p:txBody>
          <a:bodyPr/>
          <a:lstStyle/>
          <a:p>
            <a:fld id="{5ACA52AF-F19D-405C-AD5F-7D94B96A5CC3}" type="slidenum">
              <a:rPr lang="de-CH" noProof="0" smtClean="0"/>
              <a:t>13</a:t>
            </a:fld>
            <a:endParaRPr lang="de-CH" noProof="0"/>
          </a:p>
        </p:txBody>
      </p:sp>
      <p:sp>
        <p:nvSpPr>
          <p:cNvPr id="24" name="Title 1">
            <a:extLst>
              <a:ext uri="{FF2B5EF4-FFF2-40B4-BE49-F238E27FC236}">
                <a16:creationId xmlns:a16="http://schemas.microsoft.com/office/drawing/2014/main" id="{337EC9C6-16C6-F0B8-B963-48F162702938}"/>
              </a:ext>
            </a:extLst>
          </p:cNvPr>
          <p:cNvSpPr txBox="1">
            <a:spLocks/>
          </p:cNvSpPr>
          <p:nvPr/>
        </p:nvSpPr>
        <p:spPr>
          <a:xfrm>
            <a:off x="409261" y="330735"/>
            <a:ext cx="4445768" cy="44298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mj-lt"/>
                <a:ea typeface="+mj-ea"/>
                <a:cs typeface="+mj-cs"/>
              </a:defRPr>
            </a:lvl1pPr>
          </a:lstStyle>
          <a:p>
            <a:r>
              <a:rPr lang="en-US" b="1" dirty="0"/>
              <a:t>Voltage Lines </a:t>
            </a:r>
            <a:endParaRPr lang="en-AT" b="1" dirty="0"/>
          </a:p>
        </p:txBody>
      </p:sp>
      <p:sp>
        <p:nvSpPr>
          <p:cNvPr id="7" name="Pentagon 6">
            <a:extLst>
              <a:ext uri="{FF2B5EF4-FFF2-40B4-BE49-F238E27FC236}">
                <a16:creationId xmlns:a16="http://schemas.microsoft.com/office/drawing/2014/main" id="{8028EEB5-1683-831D-6A64-6AF3DC9753FA}"/>
              </a:ext>
            </a:extLst>
          </p:cNvPr>
          <p:cNvSpPr/>
          <p:nvPr/>
        </p:nvSpPr>
        <p:spPr>
          <a:xfrm>
            <a:off x="1151550" y="1824515"/>
            <a:ext cx="1178169" cy="900000"/>
          </a:xfrm>
          <a:prstGeom prst="homePlat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9" name="Straight Connector 8">
            <a:extLst>
              <a:ext uri="{FF2B5EF4-FFF2-40B4-BE49-F238E27FC236}">
                <a16:creationId xmlns:a16="http://schemas.microsoft.com/office/drawing/2014/main" id="{5849C45C-01CD-F22E-63A4-6F368D3FB270}"/>
              </a:ext>
            </a:extLst>
          </p:cNvPr>
          <p:cNvCxnSpPr>
            <a:cxnSpLocks/>
          </p:cNvCxnSpPr>
          <p:nvPr/>
        </p:nvCxnSpPr>
        <p:spPr>
          <a:xfrm>
            <a:off x="2329720" y="2274515"/>
            <a:ext cx="650440" cy="0"/>
          </a:xfrm>
          <a:prstGeom prst="line">
            <a:avLst/>
          </a:prstGeom>
        </p:spPr>
        <p:style>
          <a:lnRef idx="1">
            <a:schemeClr val="dk1"/>
          </a:lnRef>
          <a:fillRef idx="0">
            <a:schemeClr val="dk1"/>
          </a:fillRef>
          <a:effectRef idx="0">
            <a:schemeClr val="dk1"/>
          </a:effectRef>
          <a:fontRef idx="minor">
            <a:schemeClr val="tx1"/>
          </a:fontRef>
        </p:style>
      </p:cxnSp>
      <p:sp>
        <p:nvSpPr>
          <p:cNvPr id="10" name="Triangle 9">
            <a:extLst>
              <a:ext uri="{FF2B5EF4-FFF2-40B4-BE49-F238E27FC236}">
                <a16:creationId xmlns:a16="http://schemas.microsoft.com/office/drawing/2014/main" id="{6DF1DCCC-CDB0-BAD0-25EB-2F89829C2A59}"/>
              </a:ext>
            </a:extLst>
          </p:cNvPr>
          <p:cNvSpPr/>
          <p:nvPr/>
        </p:nvSpPr>
        <p:spPr>
          <a:xfrm rot="5400000">
            <a:off x="2874747" y="1966689"/>
            <a:ext cx="826477" cy="615650"/>
          </a:xfrm>
          <a:prstGeom prst="triangle">
            <a:avLst/>
          </a:prstGeom>
          <a:noFill/>
          <a:ln w="28575">
            <a:solidFill>
              <a:srgbClr val="DBA8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18" name="Straight Connector 17">
            <a:extLst>
              <a:ext uri="{FF2B5EF4-FFF2-40B4-BE49-F238E27FC236}">
                <a16:creationId xmlns:a16="http://schemas.microsoft.com/office/drawing/2014/main" id="{9342B433-1699-4AD7-DDD8-80AA80705C7C}"/>
              </a:ext>
            </a:extLst>
          </p:cNvPr>
          <p:cNvCxnSpPr>
            <a:cxnSpLocks/>
          </p:cNvCxnSpPr>
          <p:nvPr/>
        </p:nvCxnSpPr>
        <p:spPr>
          <a:xfrm>
            <a:off x="3595811" y="2265910"/>
            <a:ext cx="615650" cy="0"/>
          </a:xfrm>
          <a:prstGeom prst="line">
            <a:avLst/>
          </a:prstGeom>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AE8C3B3D-686D-3319-1523-DC118EDA06C9}"/>
              </a:ext>
            </a:extLst>
          </p:cNvPr>
          <p:cNvSpPr/>
          <p:nvPr/>
        </p:nvSpPr>
        <p:spPr>
          <a:xfrm>
            <a:off x="4228856" y="1898037"/>
            <a:ext cx="1054890" cy="826478"/>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Arc 19">
            <a:extLst>
              <a:ext uri="{FF2B5EF4-FFF2-40B4-BE49-F238E27FC236}">
                <a16:creationId xmlns:a16="http://schemas.microsoft.com/office/drawing/2014/main" id="{6842F018-CA43-AAFE-9639-FC7FB272D1E4}"/>
              </a:ext>
            </a:extLst>
          </p:cNvPr>
          <p:cNvSpPr/>
          <p:nvPr/>
        </p:nvSpPr>
        <p:spPr>
          <a:xfrm>
            <a:off x="3806164" y="2124667"/>
            <a:ext cx="1178169" cy="899997"/>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23" name="TextBox 22">
            <a:extLst>
              <a:ext uri="{FF2B5EF4-FFF2-40B4-BE49-F238E27FC236}">
                <a16:creationId xmlns:a16="http://schemas.microsoft.com/office/drawing/2014/main" id="{A44790FF-7B27-C4B0-8546-1ABE0C412BCC}"/>
              </a:ext>
            </a:extLst>
          </p:cNvPr>
          <p:cNvSpPr txBox="1"/>
          <p:nvPr/>
        </p:nvSpPr>
        <p:spPr>
          <a:xfrm>
            <a:off x="1327063" y="2081244"/>
            <a:ext cx="738555" cy="369332"/>
          </a:xfrm>
          <a:prstGeom prst="rect">
            <a:avLst/>
          </a:prstGeom>
          <a:noFill/>
        </p:spPr>
        <p:txBody>
          <a:bodyPr wrap="square" rtlCol="0">
            <a:spAutoFit/>
          </a:bodyPr>
          <a:lstStyle/>
          <a:p>
            <a:r>
              <a:rPr lang="en-AT" dirty="0"/>
              <a:t>DAC</a:t>
            </a:r>
          </a:p>
        </p:txBody>
      </p:sp>
      <p:sp>
        <p:nvSpPr>
          <p:cNvPr id="25" name="TextBox 24">
            <a:extLst>
              <a:ext uri="{FF2B5EF4-FFF2-40B4-BE49-F238E27FC236}">
                <a16:creationId xmlns:a16="http://schemas.microsoft.com/office/drawing/2014/main" id="{6E8FFBDC-5C50-7DB6-1F2C-B27EF6721677}"/>
              </a:ext>
            </a:extLst>
          </p:cNvPr>
          <p:cNvSpPr txBox="1"/>
          <p:nvPr/>
        </p:nvSpPr>
        <p:spPr>
          <a:xfrm>
            <a:off x="4160977" y="1455183"/>
            <a:ext cx="1521543" cy="369332"/>
          </a:xfrm>
          <a:prstGeom prst="rect">
            <a:avLst/>
          </a:prstGeom>
          <a:noFill/>
        </p:spPr>
        <p:txBody>
          <a:bodyPr wrap="square" rtlCol="0">
            <a:spAutoFit/>
          </a:bodyPr>
          <a:lstStyle/>
          <a:p>
            <a:r>
              <a:rPr lang="en-AT" dirty="0"/>
              <a:t>OFB 300K</a:t>
            </a:r>
          </a:p>
        </p:txBody>
      </p:sp>
      <p:sp>
        <p:nvSpPr>
          <p:cNvPr id="27" name="Rectangle 26">
            <a:extLst>
              <a:ext uri="{FF2B5EF4-FFF2-40B4-BE49-F238E27FC236}">
                <a16:creationId xmlns:a16="http://schemas.microsoft.com/office/drawing/2014/main" id="{368BA250-CD0A-50DB-BD10-A857D4A22300}"/>
              </a:ext>
            </a:extLst>
          </p:cNvPr>
          <p:cNvSpPr/>
          <p:nvPr/>
        </p:nvSpPr>
        <p:spPr>
          <a:xfrm>
            <a:off x="8367436" y="1847477"/>
            <a:ext cx="1054890" cy="826478"/>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TextBox 30">
            <a:extLst>
              <a:ext uri="{FF2B5EF4-FFF2-40B4-BE49-F238E27FC236}">
                <a16:creationId xmlns:a16="http://schemas.microsoft.com/office/drawing/2014/main" id="{A65CB72F-920B-232B-DBA6-820A28C46AF9}"/>
              </a:ext>
            </a:extLst>
          </p:cNvPr>
          <p:cNvSpPr txBox="1"/>
          <p:nvPr/>
        </p:nvSpPr>
        <p:spPr>
          <a:xfrm>
            <a:off x="8326174" y="1468899"/>
            <a:ext cx="1521543" cy="369332"/>
          </a:xfrm>
          <a:prstGeom prst="rect">
            <a:avLst/>
          </a:prstGeom>
          <a:noFill/>
        </p:spPr>
        <p:txBody>
          <a:bodyPr wrap="square" rtlCol="0">
            <a:spAutoFit/>
          </a:bodyPr>
          <a:lstStyle/>
          <a:p>
            <a:r>
              <a:rPr lang="en-AT" dirty="0"/>
              <a:t>CFB 4K</a:t>
            </a:r>
          </a:p>
        </p:txBody>
      </p:sp>
      <p:sp>
        <p:nvSpPr>
          <p:cNvPr id="36" name="TextBox 35">
            <a:extLst>
              <a:ext uri="{FF2B5EF4-FFF2-40B4-BE49-F238E27FC236}">
                <a16:creationId xmlns:a16="http://schemas.microsoft.com/office/drawing/2014/main" id="{421F53E5-BE51-B825-E613-B272CC4B040E}"/>
              </a:ext>
            </a:extLst>
          </p:cNvPr>
          <p:cNvSpPr txBox="1"/>
          <p:nvPr/>
        </p:nvSpPr>
        <p:spPr>
          <a:xfrm>
            <a:off x="6317547" y="1897769"/>
            <a:ext cx="1499961" cy="369332"/>
          </a:xfrm>
          <a:prstGeom prst="rect">
            <a:avLst/>
          </a:prstGeom>
          <a:noFill/>
        </p:spPr>
        <p:txBody>
          <a:bodyPr wrap="square" rtlCol="0">
            <a:spAutoFit/>
          </a:bodyPr>
          <a:lstStyle/>
          <a:p>
            <a:r>
              <a:rPr lang="en-AT" dirty="0"/>
              <a:t>300K – 4</a:t>
            </a:r>
            <a:r>
              <a:rPr lang="en-US" dirty="0"/>
              <a:t>K</a:t>
            </a:r>
            <a:endParaRPr lang="en-AT" dirty="0"/>
          </a:p>
        </p:txBody>
      </p:sp>
      <p:sp>
        <p:nvSpPr>
          <p:cNvPr id="37" name="TextBox 36">
            <a:extLst>
              <a:ext uri="{FF2B5EF4-FFF2-40B4-BE49-F238E27FC236}">
                <a16:creationId xmlns:a16="http://schemas.microsoft.com/office/drawing/2014/main" id="{6EBC4027-F316-2284-1A26-F0E11FF392B4}"/>
              </a:ext>
            </a:extLst>
          </p:cNvPr>
          <p:cNvSpPr txBox="1"/>
          <p:nvPr/>
        </p:nvSpPr>
        <p:spPr>
          <a:xfrm>
            <a:off x="6600289" y="2309524"/>
            <a:ext cx="1217219" cy="369332"/>
          </a:xfrm>
          <a:prstGeom prst="rect">
            <a:avLst/>
          </a:prstGeom>
          <a:noFill/>
        </p:spPr>
        <p:txBody>
          <a:bodyPr wrap="square" rtlCol="0">
            <a:spAutoFit/>
          </a:bodyPr>
          <a:lstStyle/>
          <a:p>
            <a:r>
              <a:rPr lang="en-AT" dirty="0"/>
              <a:t>FFC</a:t>
            </a:r>
          </a:p>
        </p:txBody>
      </p:sp>
      <p:sp>
        <p:nvSpPr>
          <p:cNvPr id="38" name="TextBox 37">
            <a:extLst>
              <a:ext uri="{FF2B5EF4-FFF2-40B4-BE49-F238E27FC236}">
                <a16:creationId xmlns:a16="http://schemas.microsoft.com/office/drawing/2014/main" id="{1277BDDB-6827-5B03-886D-51C237A41100}"/>
              </a:ext>
            </a:extLst>
          </p:cNvPr>
          <p:cNvSpPr txBox="1"/>
          <p:nvPr/>
        </p:nvSpPr>
        <p:spPr>
          <a:xfrm>
            <a:off x="2969452" y="2710356"/>
            <a:ext cx="1521543" cy="369332"/>
          </a:xfrm>
          <a:prstGeom prst="rect">
            <a:avLst/>
          </a:prstGeom>
          <a:noFill/>
        </p:spPr>
        <p:txBody>
          <a:bodyPr wrap="square" rtlCol="0">
            <a:spAutoFit/>
          </a:bodyPr>
          <a:lstStyle/>
          <a:p>
            <a:r>
              <a:rPr lang="en-AT" dirty="0"/>
              <a:t>Amps</a:t>
            </a:r>
          </a:p>
        </p:txBody>
      </p:sp>
      <p:sp>
        <p:nvSpPr>
          <p:cNvPr id="39" name="Arc 38">
            <a:extLst>
              <a:ext uri="{FF2B5EF4-FFF2-40B4-BE49-F238E27FC236}">
                <a16:creationId xmlns:a16="http://schemas.microsoft.com/office/drawing/2014/main" id="{7C882349-EBE6-F05C-0F26-13246B00466A}"/>
              </a:ext>
            </a:extLst>
          </p:cNvPr>
          <p:cNvSpPr/>
          <p:nvPr/>
        </p:nvSpPr>
        <p:spPr>
          <a:xfrm>
            <a:off x="7974016" y="2053445"/>
            <a:ext cx="1178169" cy="899997"/>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44" name="TextBox 43">
            <a:extLst>
              <a:ext uri="{FF2B5EF4-FFF2-40B4-BE49-F238E27FC236}">
                <a16:creationId xmlns:a16="http://schemas.microsoft.com/office/drawing/2014/main" id="{D584D4FA-56DA-0736-AF43-BE1D2B05F982}"/>
              </a:ext>
            </a:extLst>
          </p:cNvPr>
          <p:cNvSpPr txBox="1"/>
          <p:nvPr/>
        </p:nvSpPr>
        <p:spPr>
          <a:xfrm>
            <a:off x="785658" y="1114453"/>
            <a:ext cx="1401954" cy="369332"/>
          </a:xfrm>
          <a:prstGeom prst="rect">
            <a:avLst/>
          </a:prstGeom>
          <a:noFill/>
        </p:spPr>
        <p:txBody>
          <a:bodyPr wrap="square" rtlCol="0">
            <a:spAutoFit/>
          </a:bodyPr>
          <a:lstStyle/>
          <a:p>
            <a:r>
              <a:rPr lang="en-AT" b="1" dirty="0"/>
              <a:t>DC Lines </a:t>
            </a:r>
          </a:p>
        </p:txBody>
      </p:sp>
      <p:sp>
        <p:nvSpPr>
          <p:cNvPr id="45" name="TextBox 44">
            <a:extLst>
              <a:ext uri="{FF2B5EF4-FFF2-40B4-BE49-F238E27FC236}">
                <a16:creationId xmlns:a16="http://schemas.microsoft.com/office/drawing/2014/main" id="{7F549165-438C-D4FF-94D6-DCC23A598787}"/>
              </a:ext>
            </a:extLst>
          </p:cNvPr>
          <p:cNvSpPr txBox="1"/>
          <p:nvPr/>
        </p:nvSpPr>
        <p:spPr>
          <a:xfrm>
            <a:off x="785658" y="3244334"/>
            <a:ext cx="1401954" cy="369332"/>
          </a:xfrm>
          <a:prstGeom prst="rect">
            <a:avLst/>
          </a:prstGeom>
          <a:noFill/>
        </p:spPr>
        <p:txBody>
          <a:bodyPr wrap="square" rtlCol="0">
            <a:spAutoFit/>
          </a:bodyPr>
          <a:lstStyle/>
          <a:p>
            <a:r>
              <a:rPr lang="en-AT" b="1" dirty="0"/>
              <a:t>RF Lines </a:t>
            </a:r>
          </a:p>
        </p:txBody>
      </p:sp>
      <p:sp>
        <p:nvSpPr>
          <p:cNvPr id="46" name="Rectangle 45">
            <a:extLst>
              <a:ext uri="{FF2B5EF4-FFF2-40B4-BE49-F238E27FC236}">
                <a16:creationId xmlns:a16="http://schemas.microsoft.com/office/drawing/2014/main" id="{A59503A6-2CC6-3EF9-9115-705F05091399}"/>
              </a:ext>
            </a:extLst>
          </p:cNvPr>
          <p:cNvSpPr/>
          <p:nvPr/>
        </p:nvSpPr>
        <p:spPr>
          <a:xfrm>
            <a:off x="1107255" y="4211125"/>
            <a:ext cx="1178169" cy="900000"/>
          </a:xfrm>
          <a:prstGeom prst="rect">
            <a:avLst/>
          </a:prstGeom>
          <a:noFill/>
          <a:ln w="28575">
            <a:solidFill>
              <a:srgbClr val="21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7" name="TextBox 46">
            <a:extLst>
              <a:ext uri="{FF2B5EF4-FFF2-40B4-BE49-F238E27FC236}">
                <a16:creationId xmlns:a16="http://schemas.microsoft.com/office/drawing/2014/main" id="{6C057BB1-DFD4-4D5E-216D-4F5639B7E341}"/>
              </a:ext>
            </a:extLst>
          </p:cNvPr>
          <p:cNvSpPr txBox="1"/>
          <p:nvPr/>
        </p:nvSpPr>
        <p:spPr>
          <a:xfrm>
            <a:off x="1151550" y="4494247"/>
            <a:ext cx="738555" cy="369332"/>
          </a:xfrm>
          <a:prstGeom prst="rect">
            <a:avLst/>
          </a:prstGeom>
          <a:noFill/>
          <a:ln>
            <a:noFill/>
          </a:ln>
        </p:spPr>
        <p:txBody>
          <a:bodyPr wrap="square" rtlCol="0">
            <a:spAutoFit/>
          </a:bodyPr>
          <a:lstStyle/>
          <a:p>
            <a:r>
              <a:rPr lang="en-AT" dirty="0">
                <a:solidFill>
                  <a:srgbClr val="215CAF"/>
                </a:solidFill>
              </a:rPr>
              <a:t>RF</a:t>
            </a:r>
          </a:p>
        </p:txBody>
      </p:sp>
      <p:sp>
        <p:nvSpPr>
          <p:cNvPr id="48" name="Oval 47">
            <a:extLst>
              <a:ext uri="{FF2B5EF4-FFF2-40B4-BE49-F238E27FC236}">
                <a16:creationId xmlns:a16="http://schemas.microsoft.com/office/drawing/2014/main" id="{52E64D4C-9CB2-510C-2F22-9E939A15F46C}"/>
              </a:ext>
            </a:extLst>
          </p:cNvPr>
          <p:cNvSpPr/>
          <p:nvPr/>
        </p:nvSpPr>
        <p:spPr>
          <a:xfrm>
            <a:off x="1643921" y="4485064"/>
            <a:ext cx="475579" cy="467788"/>
          </a:xfrm>
          <a:prstGeom prst="ellipse">
            <a:avLst/>
          </a:prstGeom>
          <a:noFill/>
          <a:ln w="19050">
            <a:solidFill>
              <a:srgbClr val="215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pic>
        <p:nvPicPr>
          <p:cNvPr id="49" name="Picture 48">
            <a:extLst>
              <a:ext uri="{FF2B5EF4-FFF2-40B4-BE49-F238E27FC236}">
                <a16:creationId xmlns:a16="http://schemas.microsoft.com/office/drawing/2014/main" id="{052F9684-3F20-891B-1289-F88E175C2B02}"/>
              </a:ext>
            </a:extLst>
          </p:cNvPr>
          <p:cNvPicPr>
            <a:picLocks/>
          </p:cNvPicPr>
          <p:nvPr/>
        </p:nvPicPr>
        <p:blipFill>
          <a:blip r:embed="rId3"/>
          <a:stretch>
            <a:fillRect/>
          </a:stretch>
        </p:blipFill>
        <p:spPr>
          <a:xfrm>
            <a:off x="1704553" y="4605144"/>
            <a:ext cx="371103" cy="227627"/>
          </a:xfrm>
          <a:prstGeom prst="rect">
            <a:avLst/>
          </a:prstGeom>
        </p:spPr>
      </p:pic>
      <p:cxnSp>
        <p:nvCxnSpPr>
          <p:cNvPr id="50" name="Straight Connector 49">
            <a:extLst>
              <a:ext uri="{FF2B5EF4-FFF2-40B4-BE49-F238E27FC236}">
                <a16:creationId xmlns:a16="http://schemas.microsoft.com/office/drawing/2014/main" id="{5FD94782-1BA5-406E-3EAB-2F45D725D567}"/>
              </a:ext>
            </a:extLst>
          </p:cNvPr>
          <p:cNvCxnSpPr>
            <a:cxnSpLocks/>
          </p:cNvCxnSpPr>
          <p:nvPr/>
        </p:nvCxnSpPr>
        <p:spPr>
          <a:xfrm>
            <a:off x="2285424" y="4633488"/>
            <a:ext cx="650440" cy="0"/>
          </a:xfrm>
          <a:prstGeom prst="line">
            <a:avLst/>
          </a:prstGeom>
        </p:spPr>
        <p:style>
          <a:lnRef idx="1">
            <a:schemeClr val="dk1"/>
          </a:lnRef>
          <a:fillRef idx="0">
            <a:schemeClr val="dk1"/>
          </a:fillRef>
          <a:effectRef idx="0">
            <a:schemeClr val="dk1"/>
          </a:effectRef>
          <a:fontRef idx="minor">
            <a:schemeClr val="tx1"/>
          </a:fontRef>
        </p:style>
      </p:cxnSp>
      <p:sp>
        <p:nvSpPr>
          <p:cNvPr id="51" name="Triangle 50">
            <a:extLst>
              <a:ext uri="{FF2B5EF4-FFF2-40B4-BE49-F238E27FC236}">
                <a16:creationId xmlns:a16="http://schemas.microsoft.com/office/drawing/2014/main" id="{7785F798-36E9-6D3F-1D57-84C0E0F80C73}"/>
              </a:ext>
            </a:extLst>
          </p:cNvPr>
          <p:cNvSpPr/>
          <p:nvPr/>
        </p:nvSpPr>
        <p:spPr>
          <a:xfrm rot="5400000">
            <a:off x="2830451" y="4325662"/>
            <a:ext cx="826477" cy="615650"/>
          </a:xfrm>
          <a:prstGeom prst="triangle">
            <a:avLst/>
          </a:prstGeom>
          <a:noFill/>
          <a:ln w="28575">
            <a:solidFill>
              <a:srgbClr val="DBA8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2" name="TextBox 51">
            <a:extLst>
              <a:ext uri="{FF2B5EF4-FFF2-40B4-BE49-F238E27FC236}">
                <a16:creationId xmlns:a16="http://schemas.microsoft.com/office/drawing/2014/main" id="{8C911F3A-AF2F-80A7-6F45-76C00B16DCCD}"/>
              </a:ext>
            </a:extLst>
          </p:cNvPr>
          <p:cNvSpPr txBox="1"/>
          <p:nvPr/>
        </p:nvSpPr>
        <p:spPr>
          <a:xfrm>
            <a:off x="2835039" y="5198970"/>
            <a:ext cx="1521543" cy="369332"/>
          </a:xfrm>
          <a:prstGeom prst="rect">
            <a:avLst/>
          </a:prstGeom>
          <a:noFill/>
        </p:spPr>
        <p:txBody>
          <a:bodyPr wrap="square" rtlCol="0">
            <a:spAutoFit/>
          </a:bodyPr>
          <a:lstStyle/>
          <a:p>
            <a:r>
              <a:rPr lang="en-AT" dirty="0"/>
              <a:t>Amps</a:t>
            </a:r>
          </a:p>
        </p:txBody>
      </p:sp>
      <p:sp>
        <p:nvSpPr>
          <p:cNvPr id="53" name="TextBox 52">
            <a:extLst>
              <a:ext uri="{FF2B5EF4-FFF2-40B4-BE49-F238E27FC236}">
                <a16:creationId xmlns:a16="http://schemas.microsoft.com/office/drawing/2014/main" id="{5B16ADCC-2490-FDD9-2AE3-548BEBA4AA5C}"/>
              </a:ext>
            </a:extLst>
          </p:cNvPr>
          <p:cNvSpPr txBox="1"/>
          <p:nvPr/>
        </p:nvSpPr>
        <p:spPr>
          <a:xfrm>
            <a:off x="2698900" y="5535880"/>
            <a:ext cx="1178169" cy="369332"/>
          </a:xfrm>
          <a:prstGeom prst="rect">
            <a:avLst/>
          </a:prstGeom>
          <a:noFill/>
        </p:spPr>
        <p:txBody>
          <a:bodyPr wrap="square" rtlCol="0">
            <a:spAutoFit/>
          </a:bodyPr>
          <a:lstStyle/>
          <a:p>
            <a:r>
              <a:rPr lang="en-AT" dirty="0"/>
              <a:t>+33dBm</a:t>
            </a:r>
          </a:p>
        </p:txBody>
      </p:sp>
      <p:sp>
        <p:nvSpPr>
          <p:cNvPr id="54" name="Rectangle 53">
            <a:extLst>
              <a:ext uri="{FF2B5EF4-FFF2-40B4-BE49-F238E27FC236}">
                <a16:creationId xmlns:a16="http://schemas.microsoft.com/office/drawing/2014/main" id="{4675C5EA-6B72-0420-04E6-C92F793CAE3C}"/>
              </a:ext>
            </a:extLst>
          </p:cNvPr>
          <p:cNvSpPr/>
          <p:nvPr/>
        </p:nvSpPr>
        <p:spPr>
          <a:xfrm>
            <a:off x="4756301" y="4146381"/>
            <a:ext cx="962386" cy="10650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55" name="Straight Connector 54">
            <a:extLst>
              <a:ext uri="{FF2B5EF4-FFF2-40B4-BE49-F238E27FC236}">
                <a16:creationId xmlns:a16="http://schemas.microsoft.com/office/drawing/2014/main" id="{B7ABEB80-A5D0-DF93-547D-4D5A1EBFCB66}"/>
              </a:ext>
            </a:extLst>
          </p:cNvPr>
          <p:cNvCxnSpPr>
            <a:cxnSpLocks/>
          </p:cNvCxnSpPr>
          <p:nvPr/>
        </p:nvCxnSpPr>
        <p:spPr>
          <a:xfrm>
            <a:off x="3551366" y="4627968"/>
            <a:ext cx="1204935" cy="0"/>
          </a:xfrm>
          <a:prstGeom prst="line">
            <a:avLst/>
          </a:prstGeom>
        </p:spPr>
        <p:style>
          <a:lnRef idx="1">
            <a:schemeClr val="dk1"/>
          </a:lnRef>
          <a:fillRef idx="0">
            <a:schemeClr val="dk1"/>
          </a:fillRef>
          <a:effectRef idx="0">
            <a:schemeClr val="dk1"/>
          </a:effectRef>
          <a:fontRef idx="minor">
            <a:schemeClr val="tx1"/>
          </a:fontRef>
        </p:style>
      </p:cxnSp>
      <p:pic>
        <p:nvPicPr>
          <p:cNvPr id="1026" name="Picture 2">
            <a:extLst>
              <a:ext uri="{FF2B5EF4-FFF2-40B4-BE49-F238E27FC236}">
                <a16:creationId xmlns:a16="http://schemas.microsoft.com/office/drawing/2014/main" id="{6D97E060-4760-0DC4-272E-56416C7AC7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flipH="1">
            <a:off x="4684713" y="4529208"/>
            <a:ext cx="862084" cy="299410"/>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Connector 59">
            <a:extLst>
              <a:ext uri="{FF2B5EF4-FFF2-40B4-BE49-F238E27FC236}">
                <a16:creationId xmlns:a16="http://schemas.microsoft.com/office/drawing/2014/main" id="{3765A107-222F-E09C-84FC-9677DB4B9B7A}"/>
              </a:ext>
            </a:extLst>
          </p:cNvPr>
          <p:cNvCxnSpPr/>
          <p:nvPr/>
        </p:nvCxnSpPr>
        <p:spPr>
          <a:xfrm>
            <a:off x="5284247" y="4262358"/>
            <a:ext cx="0" cy="833110"/>
          </a:xfrm>
          <a:prstGeom prst="line">
            <a:avLst/>
          </a:prstGeom>
          <a:ln w="1270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B54724DC-D60B-DC79-BE90-C71D31E1CE08}"/>
              </a:ext>
            </a:extLst>
          </p:cNvPr>
          <p:cNvCxnSpPr/>
          <p:nvPr/>
        </p:nvCxnSpPr>
        <p:spPr>
          <a:xfrm>
            <a:off x="5249940" y="4262358"/>
            <a:ext cx="0" cy="833110"/>
          </a:xfrm>
          <a:prstGeom prst="line">
            <a:avLst/>
          </a:prstGeom>
          <a:ln w="12700"/>
        </p:spPr>
        <p:style>
          <a:lnRef idx="1">
            <a:schemeClr val="dk1"/>
          </a:lnRef>
          <a:fillRef idx="0">
            <a:schemeClr val="dk1"/>
          </a:fillRef>
          <a:effectRef idx="0">
            <a:schemeClr val="dk1"/>
          </a:effectRef>
          <a:fontRef idx="minor">
            <a:schemeClr val="tx1"/>
          </a:fontRef>
        </p:style>
      </p:cxnSp>
      <p:pic>
        <p:nvPicPr>
          <p:cNvPr id="63" name="Picture 2">
            <a:extLst>
              <a:ext uri="{FF2B5EF4-FFF2-40B4-BE49-F238E27FC236}">
                <a16:creationId xmlns:a16="http://schemas.microsoft.com/office/drawing/2014/main" id="{E428D54F-3DCC-A199-B857-1901E9137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flipH="1">
            <a:off x="4968603" y="4543695"/>
            <a:ext cx="862084" cy="299410"/>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Connector 63">
            <a:extLst>
              <a:ext uri="{FF2B5EF4-FFF2-40B4-BE49-F238E27FC236}">
                <a16:creationId xmlns:a16="http://schemas.microsoft.com/office/drawing/2014/main" id="{D363F7BC-8A60-FD6F-61AD-F4F5491FA02D}"/>
              </a:ext>
            </a:extLst>
          </p:cNvPr>
          <p:cNvCxnSpPr>
            <a:cxnSpLocks/>
          </p:cNvCxnSpPr>
          <p:nvPr/>
        </p:nvCxnSpPr>
        <p:spPr>
          <a:xfrm>
            <a:off x="5715079" y="4627968"/>
            <a:ext cx="228521" cy="0"/>
          </a:xfrm>
          <a:prstGeom prst="line">
            <a:avLst/>
          </a:prstGeom>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B6608803-997E-15F9-CAAA-69FAD178A806}"/>
              </a:ext>
            </a:extLst>
          </p:cNvPr>
          <p:cNvSpPr txBox="1"/>
          <p:nvPr/>
        </p:nvSpPr>
        <p:spPr>
          <a:xfrm>
            <a:off x="4490995" y="3755230"/>
            <a:ext cx="1724521" cy="369332"/>
          </a:xfrm>
          <a:prstGeom prst="rect">
            <a:avLst/>
          </a:prstGeom>
          <a:noFill/>
        </p:spPr>
        <p:txBody>
          <a:bodyPr wrap="square" rtlCol="0">
            <a:spAutoFit/>
          </a:bodyPr>
          <a:lstStyle/>
          <a:p>
            <a:r>
              <a:rPr lang="en-AT" dirty="0"/>
              <a:t>Resonator 4K</a:t>
            </a:r>
          </a:p>
        </p:txBody>
      </p:sp>
      <p:sp>
        <p:nvSpPr>
          <p:cNvPr id="66" name="TextBox 65">
            <a:extLst>
              <a:ext uri="{FF2B5EF4-FFF2-40B4-BE49-F238E27FC236}">
                <a16:creationId xmlns:a16="http://schemas.microsoft.com/office/drawing/2014/main" id="{824C311A-BEB7-3423-85FC-1E0CE8315044}"/>
              </a:ext>
            </a:extLst>
          </p:cNvPr>
          <p:cNvSpPr txBox="1"/>
          <p:nvPr/>
        </p:nvSpPr>
        <p:spPr>
          <a:xfrm>
            <a:off x="5945666" y="4420478"/>
            <a:ext cx="1724521" cy="369308"/>
          </a:xfrm>
          <a:prstGeom prst="rect">
            <a:avLst/>
          </a:prstGeom>
          <a:noFill/>
          <a:ln w="19050">
            <a:solidFill>
              <a:schemeClr val="tx1"/>
            </a:solidFill>
          </a:ln>
        </p:spPr>
        <p:txBody>
          <a:bodyPr wrap="square" rtlCol="0">
            <a:spAutoFit/>
          </a:bodyPr>
          <a:lstStyle/>
          <a:p>
            <a:r>
              <a:rPr lang="en-AT" dirty="0"/>
              <a:t>RF Electrode </a:t>
            </a:r>
          </a:p>
        </p:txBody>
      </p:sp>
      <p:sp>
        <p:nvSpPr>
          <p:cNvPr id="69" name="TextBox 68">
            <a:extLst>
              <a:ext uri="{FF2B5EF4-FFF2-40B4-BE49-F238E27FC236}">
                <a16:creationId xmlns:a16="http://schemas.microsoft.com/office/drawing/2014/main" id="{2C1619CC-5796-FECF-16EC-5D33FA0E5AF4}"/>
              </a:ext>
            </a:extLst>
          </p:cNvPr>
          <p:cNvSpPr txBox="1"/>
          <p:nvPr/>
        </p:nvSpPr>
        <p:spPr>
          <a:xfrm>
            <a:off x="9633528" y="2067074"/>
            <a:ext cx="1892690" cy="369332"/>
          </a:xfrm>
          <a:prstGeom prst="rect">
            <a:avLst/>
          </a:prstGeom>
          <a:noFill/>
          <a:ln w="19050">
            <a:solidFill>
              <a:schemeClr val="tx1"/>
            </a:solidFill>
          </a:ln>
        </p:spPr>
        <p:txBody>
          <a:bodyPr wrap="square" rtlCol="0">
            <a:spAutoFit/>
          </a:bodyPr>
          <a:lstStyle/>
          <a:p>
            <a:r>
              <a:rPr lang="en-AT" dirty="0"/>
              <a:t>DC Electrode </a:t>
            </a:r>
          </a:p>
        </p:txBody>
      </p:sp>
      <p:cxnSp>
        <p:nvCxnSpPr>
          <p:cNvPr id="70" name="Straight Connector 69">
            <a:extLst>
              <a:ext uri="{FF2B5EF4-FFF2-40B4-BE49-F238E27FC236}">
                <a16:creationId xmlns:a16="http://schemas.microsoft.com/office/drawing/2014/main" id="{01CD78B3-8898-DDE1-55BC-3203E09EB637}"/>
              </a:ext>
            </a:extLst>
          </p:cNvPr>
          <p:cNvCxnSpPr>
            <a:cxnSpLocks/>
          </p:cNvCxnSpPr>
          <p:nvPr/>
        </p:nvCxnSpPr>
        <p:spPr>
          <a:xfrm>
            <a:off x="9422326" y="2263263"/>
            <a:ext cx="196459" cy="264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44058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5BE974A-54AF-F159-BDF4-2D91F24BE12E}"/>
              </a:ext>
            </a:extLst>
          </p:cNvPr>
          <p:cNvSpPr>
            <a:spLocks noGrp="1"/>
          </p:cNvSpPr>
          <p:nvPr>
            <p:ph type="dt" sz="half" idx="10"/>
          </p:nvPr>
        </p:nvSpPr>
        <p:spPr/>
        <p:txBody>
          <a:bodyPr/>
          <a:lstStyle/>
          <a:p>
            <a:fld id="{360162FC-E8FF-4D52-8F53-8F2A2A3AD348}" type="datetime1">
              <a:rPr lang="de-CH" noProof="0" smtClean="0"/>
              <a:t>19.07.22</a:t>
            </a:fld>
            <a:endParaRPr lang="de-CH" noProof="0"/>
          </a:p>
        </p:txBody>
      </p:sp>
      <p:sp>
        <p:nvSpPr>
          <p:cNvPr id="6" name="Slide Number Placeholder 5">
            <a:extLst>
              <a:ext uri="{FF2B5EF4-FFF2-40B4-BE49-F238E27FC236}">
                <a16:creationId xmlns:a16="http://schemas.microsoft.com/office/drawing/2014/main" id="{410F8157-CF9F-1A16-53D1-D0D8EE68129A}"/>
              </a:ext>
            </a:extLst>
          </p:cNvPr>
          <p:cNvSpPr>
            <a:spLocks noGrp="1"/>
          </p:cNvSpPr>
          <p:nvPr>
            <p:ph type="sldNum" sz="quarter" idx="12"/>
          </p:nvPr>
        </p:nvSpPr>
        <p:spPr/>
        <p:txBody>
          <a:bodyPr/>
          <a:lstStyle/>
          <a:p>
            <a:fld id="{5ACA52AF-F19D-405C-AD5F-7D94B96A5CC3}" type="slidenum">
              <a:rPr lang="de-CH" noProof="0" smtClean="0"/>
              <a:t>14</a:t>
            </a:fld>
            <a:endParaRPr lang="de-CH" noProof="0"/>
          </a:p>
        </p:txBody>
      </p:sp>
      <p:pic>
        <p:nvPicPr>
          <p:cNvPr id="7" name="Picture 6">
            <a:extLst>
              <a:ext uri="{FF2B5EF4-FFF2-40B4-BE49-F238E27FC236}">
                <a16:creationId xmlns:a16="http://schemas.microsoft.com/office/drawing/2014/main" id="{EE1A86E4-DFCE-669A-6706-F93304938FB9}"/>
              </a:ext>
            </a:extLst>
          </p:cNvPr>
          <p:cNvPicPr>
            <a:picLocks noChangeAspect="1"/>
          </p:cNvPicPr>
          <p:nvPr/>
        </p:nvPicPr>
        <p:blipFill rotWithShape="1">
          <a:blip r:embed="rId2">
            <a:extLst>
              <a:ext uri="{28A0092B-C50C-407E-A947-70E740481C1C}">
                <a14:useLocalDpi xmlns:a14="http://schemas.microsoft.com/office/drawing/2010/main" val="0"/>
              </a:ext>
            </a:extLst>
          </a:blip>
          <a:srcRect l="36861" r="10383"/>
          <a:stretch/>
        </p:blipFill>
        <p:spPr>
          <a:xfrm>
            <a:off x="6612300" y="847115"/>
            <a:ext cx="3624385" cy="4451775"/>
          </a:xfrm>
          <a:prstGeom prst="rect">
            <a:avLst/>
          </a:prstGeom>
        </p:spPr>
      </p:pic>
      <p:sp>
        <p:nvSpPr>
          <p:cNvPr id="11" name="TextBox 10">
            <a:extLst>
              <a:ext uri="{FF2B5EF4-FFF2-40B4-BE49-F238E27FC236}">
                <a16:creationId xmlns:a16="http://schemas.microsoft.com/office/drawing/2014/main" id="{477296DC-7AD9-7B4C-B2E4-4F97DCA47618}"/>
              </a:ext>
            </a:extLst>
          </p:cNvPr>
          <p:cNvSpPr txBox="1"/>
          <p:nvPr/>
        </p:nvSpPr>
        <p:spPr>
          <a:xfrm>
            <a:off x="10347421" y="1207968"/>
            <a:ext cx="932058" cy="369332"/>
          </a:xfrm>
          <a:prstGeom prst="rect">
            <a:avLst/>
          </a:prstGeom>
          <a:noFill/>
        </p:spPr>
        <p:txBody>
          <a:bodyPr wrap="square" rtlCol="0">
            <a:spAutoFit/>
          </a:bodyPr>
          <a:lstStyle/>
          <a:p>
            <a:r>
              <a:rPr lang="en-AT" dirty="0"/>
              <a:t>300K</a:t>
            </a:r>
          </a:p>
        </p:txBody>
      </p:sp>
      <p:sp>
        <p:nvSpPr>
          <p:cNvPr id="15" name="TextBox 14">
            <a:extLst>
              <a:ext uri="{FF2B5EF4-FFF2-40B4-BE49-F238E27FC236}">
                <a16:creationId xmlns:a16="http://schemas.microsoft.com/office/drawing/2014/main" id="{83842506-2E10-7856-1ACA-2B38C5E6C4ED}"/>
              </a:ext>
            </a:extLst>
          </p:cNvPr>
          <p:cNvSpPr txBox="1"/>
          <p:nvPr/>
        </p:nvSpPr>
        <p:spPr>
          <a:xfrm>
            <a:off x="10383958" y="3823010"/>
            <a:ext cx="949569" cy="369332"/>
          </a:xfrm>
          <a:prstGeom prst="rect">
            <a:avLst/>
          </a:prstGeom>
          <a:noFill/>
        </p:spPr>
        <p:txBody>
          <a:bodyPr wrap="square" rtlCol="0">
            <a:spAutoFit/>
          </a:bodyPr>
          <a:lstStyle/>
          <a:p>
            <a:r>
              <a:rPr lang="en-AT" dirty="0"/>
              <a:t>4K</a:t>
            </a:r>
          </a:p>
        </p:txBody>
      </p:sp>
      <p:sp>
        <p:nvSpPr>
          <p:cNvPr id="17" name="TextBox 16">
            <a:extLst>
              <a:ext uri="{FF2B5EF4-FFF2-40B4-BE49-F238E27FC236}">
                <a16:creationId xmlns:a16="http://schemas.microsoft.com/office/drawing/2014/main" id="{917A0B3B-BF0F-B2D4-B3EC-9F8ECB90827B}"/>
              </a:ext>
            </a:extLst>
          </p:cNvPr>
          <p:cNvSpPr txBox="1"/>
          <p:nvPr/>
        </p:nvSpPr>
        <p:spPr>
          <a:xfrm>
            <a:off x="10383959" y="2460954"/>
            <a:ext cx="949569" cy="369332"/>
          </a:xfrm>
          <a:prstGeom prst="rect">
            <a:avLst/>
          </a:prstGeom>
          <a:noFill/>
        </p:spPr>
        <p:txBody>
          <a:bodyPr wrap="square" rtlCol="0">
            <a:spAutoFit/>
          </a:bodyPr>
          <a:lstStyle/>
          <a:p>
            <a:r>
              <a:rPr lang="en-AT" dirty="0"/>
              <a:t>40K</a:t>
            </a:r>
          </a:p>
        </p:txBody>
      </p:sp>
      <p:pic>
        <p:nvPicPr>
          <p:cNvPr id="19" name="Picture 18" descr="A picture containing text, electronics, camera&#10;&#10;Description automatically generated">
            <a:extLst>
              <a:ext uri="{FF2B5EF4-FFF2-40B4-BE49-F238E27FC236}">
                <a16:creationId xmlns:a16="http://schemas.microsoft.com/office/drawing/2014/main" id="{219839A6-4103-742D-00A7-3B643AE64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600" y="1596490"/>
            <a:ext cx="3556000" cy="3009900"/>
          </a:xfrm>
          <a:prstGeom prst="rect">
            <a:avLst/>
          </a:prstGeom>
        </p:spPr>
      </p:pic>
      <p:sp>
        <p:nvSpPr>
          <p:cNvPr id="10" name="TextBox 9">
            <a:extLst>
              <a:ext uri="{FF2B5EF4-FFF2-40B4-BE49-F238E27FC236}">
                <a16:creationId xmlns:a16="http://schemas.microsoft.com/office/drawing/2014/main" id="{87A658CF-FE02-A884-CDF1-020080B579EA}"/>
              </a:ext>
            </a:extLst>
          </p:cNvPr>
          <p:cNvSpPr txBox="1"/>
          <p:nvPr/>
        </p:nvSpPr>
        <p:spPr>
          <a:xfrm>
            <a:off x="4408762" y="6564469"/>
            <a:ext cx="6608723" cy="523220"/>
          </a:xfrm>
          <a:prstGeom prst="rect">
            <a:avLst/>
          </a:prstGeom>
          <a:noFill/>
        </p:spPr>
        <p:txBody>
          <a:bodyPr wrap="square" rtlCol="0">
            <a:spAutoFit/>
          </a:bodyPr>
          <a:lstStyle/>
          <a:p>
            <a:r>
              <a:rPr lang="en-AT" sz="1000" dirty="0"/>
              <a:t>C. </a:t>
            </a:r>
            <a:r>
              <a:rPr lang="en-GB" sz="1000" dirty="0"/>
              <a:t>DECAROLI (2021) , PhD Thesis, ETH Zurich  </a:t>
            </a:r>
          </a:p>
          <a:p>
            <a:endParaRPr lang="en-AT" dirty="0"/>
          </a:p>
        </p:txBody>
      </p:sp>
    </p:spTree>
    <p:extLst>
      <p:ext uri="{BB962C8B-B14F-4D97-AF65-F5344CB8AC3E}">
        <p14:creationId xmlns:p14="http://schemas.microsoft.com/office/powerpoint/2010/main" val="3879497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686FF9C-F01B-A1D0-8094-8DF9C10E6439}"/>
              </a:ext>
            </a:extLst>
          </p:cNvPr>
          <p:cNvSpPr>
            <a:spLocks noGrp="1"/>
          </p:cNvSpPr>
          <p:nvPr>
            <p:ph type="dt" sz="half" idx="10"/>
          </p:nvPr>
        </p:nvSpPr>
        <p:spPr/>
        <p:txBody>
          <a:bodyPr/>
          <a:lstStyle/>
          <a:p>
            <a:fld id="{360162FC-E8FF-4D52-8F53-8F2A2A3AD348}" type="datetime1">
              <a:rPr lang="de-CH" noProof="0" smtClean="0"/>
              <a:t>19.07.22</a:t>
            </a:fld>
            <a:endParaRPr lang="de-CH" noProof="0"/>
          </a:p>
        </p:txBody>
      </p:sp>
      <p:sp>
        <p:nvSpPr>
          <p:cNvPr id="6" name="Slide Number Placeholder 5">
            <a:extLst>
              <a:ext uri="{FF2B5EF4-FFF2-40B4-BE49-F238E27FC236}">
                <a16:creationId xmlns:a16="http://schemas.microsoft.com/office/drawing/2014/main" id="{9616ABB8-ECF6-8C0F-89B5-8583428BFD22}"/>
              </a:ext>
            </a:extLst>
          </p:cNvPr>
          <p:cNvSpPr>
            <a:spLocks noGrp="1"/>
          </p:cNvSpPr>
          <p:nvPr>
            <p:ph type="sldNum" sz="quarter" idx="12"/>
          </p:nvPr>
        </p:nvSpPr>
        <p:spPr/>
        <p:txBody>
          <a:bodyPr/>
          <a:lstStyle/>
          <a:p>
            <a:fld id="{5ACA52AF-F19D-405C-AD5F-7D94B96A5CC3}" type="slidenum">
              <a:rPr lang="de-CH" noProof="0" smtClean="0"/>
              <a:t>15</a:t>
            </a:fld>
            <a:endParaRPr lang="de-CH" noProof="0"/>
          </a:p>
        </p:txBody>
      </p:sp>
      <p:sp>
        <p:nvSpPr>
          <p:cNvPr id="11" name="Title 1">
            <a:extLst>
              <a:ext uri="{FF2B5EF4-FFF2-40B4-BE49-F238E27FC236}">
                <a16:creationId xmlns:a16="http://schemas.microsoft.com/office/drawing/2014/main" id="{BF7FF3C7-4515-D427-4F15-AC5D84F77028}"/>
              </a:ext>
            </a:extLst>
          </p:cNvPr>
          <p:cNvSpPr txBox="1">
            <a:spLocks/>
          </p:cNvSpPr>
          <p:nvPr/>
        </p:nvSpPr>
        <p:spPr>
          <a:xfrm>
            <a:off x="409260" y="330735"/>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mj-lt"/>
                <a:ea typeface="+mj-ea"/>
                <a:cs typeface="+mj-cs"/>
              </a:defRPr>
            </a:lvl1pPr>
          </a:lstStyle>
          <a:p>
            <a:r>
              <a:rPr lang="en-US" b="1" dirty="0"/>
              <a:t>Measured Heating Rates</a:t>
            </a:r>
            <a:endParaRPr lang="en-AT" b="1" dirty="0"/>
          </a:p>
        </p:txBody>
      </p:sp>
      <p:pic>
        <p:nvPicPr>
          <p:cNvPr id="13" name="Picture 12">
            <a:extLst>
              <a:ext uri="{FF2B5EF4-FFF2-40B4-BE49-F238E27FC236}">
                <a16:creationId xmlns:a16="http://schemas.microsoft.com/office/drawing/2014/main" id="{8014C44F-4AE3-8667-5768-CB0BD2259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196" y="1429216"/>
            <a:ext cx="4516804" cy="4202948"/>
          </a:xfrm>
          <a:prstGeom prst="rect">
            <a:avLst/>
          </a:prstGeom>
        </p:spPr>
      </p:pic>
      <p:pic>
        <p:nvPicPr>
          <p:cNvPr id="15" name="Picture 14">
            <a:extLst>
              <a:ext uri="{FF2B5EF4-FFF2-40B4-BE49-F238E27FC236}">
                <a16:creationId xmlns:a16="http://schemas.microsoft.com/office/drawing/2014/main" id="{A09F77FB-7DDA-7D9A-4BD2-869806C05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7414" y="1441031"/>
            <a:ext cx="3766278" cy="4202948"/>
          </a:xfrm>
          <a:prstGeom prst="rect">
            <a:avLst/>
          </a:prstGeom>
        </p:spPr>
      </p:pic>
      <p:pic>
        <p:nvPicPr>
          <p:cNvPr id="21" name="Picture 20">
            <a:extLst>
              <a:ext uri="{FF2B5EF4-FFF2-40B4-BE49-F238E27FC236}">
                <a16:creationId xmlns:a16="http://schemas.microsoft.com/office/drawing/2014/main" id="{41DB9319-89B5-4DF2-805B-07B7331CD449}"/>
              </a:ext>
            </a:extLst>
          </p:cNvPr>
          <p:cNvPicPr>
            <a:picLocks/>
          </p:cNvPicPr>
          <p:nvPr/>
        </p:nvPicPr>
        <p:blipFill>
          <a:blip r:embed="rId5"/>
          <a:stretch>
            <a:fillRect/>
          </a:stretch>
        </p:blipFill>
        <p:spPr>
          <a:xfrm>
            <a:off x="2954215" y="3593123"/>
            <a:ext cx="738554" cy="334109"/>
          </a:xfrm>
          <a:prstGeom prst="rect">
            <a:avLst/>
          </a:prstGeom>
        </p:spPr>
      </p:pic>
      <p:sp>
        <p:nvSpPr>
          <p:cNvPr id="9" name="TextBox 8">
            <a:extLst>
              <a:ext uri="{FF2B5EF4-FFF2-40B4-BE49-F238E27FC236}">
                <a16:creationId xmlns:a16="http://schemas.microsoft.com/office/drawing/2014/main" id="{BBCCE561-4A2A-04C5-BA64-C4627FF7741F}"/>
              </a:ext>
            </a:extLst>
          </p:cNvPr>
          <p:cNvSpPr txBox="1"/>
          <p:nvPr/>
        </p:nvSpPr>
        <p:spPr>
          <a:xfrm>
            <a:off x="4454045" y="6522444"/>
            <a:ext cx="6608723" cy="246221"/>
          </a:xfrm>
          <a:prstGeom prst="rect">
            <a:avLst/>
          </a:prstGeom>
          <a:noFill/>
        </p:spPr>
        <p:txBody>
          <a:bodyPr wrap="square" rtlCol="0">
            <a:spAutoFit/>
          </a:bodyPr>
          <a:lstStyle/>
          <a:p>
            <a:r>
              <a:rPr lang="en-GB" sz="1000" dirty="0"/>
              <a:t> S. </a:t>
            </a:r>
            <a:r>
              <a:rPr lang="en-GB" sz="1000" dirty="0" err="1"/>
              <a:t>Auchter</a:t>
            </a:r>
            <a:r>
              <a:rPr lang="en-GB" sz="1000" dirty="0"/>
              <a:t> </a:t>
            </a:r>
            <a:r>
              <a:rPr lang="en-GB" sz="1000" i="1" dirty="0"/>
              <a:t>et al.,</a:t>
            </a:r>
            <a:r>
              <a:rPr lang="en-GB" sz="1000" dirty="0"/>
              <a:t> 2022 </a:t>
            </a:r>
            <a:r>
              <a:rPr lang="en-GB" sz="1000" i="1" dirty="0"/>
              <a:t>Quantum Sci. Technol.</a:t>
            </a:r>
            <a:r>
              <a:rPr lang="en-GB" sz="1000" dirty="0"/>
              <a:t> </a:t>
            </a:r>
            <a:r>
              <a:rPr lang="en-GB" sz="1000" b="1" dirty="0"/>
              <a:t>7</a:t>
            </a:r>
            <a:r>
              <a:rPr lang="en-GB" sz="1000" dirty="0"/>
              <a:t> 035015c</a:t>
            </a:r>
            <a:endParaRPr lang="en-AT" sz="1000" dirty="0"/>
          </a:p>
        </p:txBody>
      </p:sp>
    </p:spTree>
    <p:extLst>
      <p:ext uri="{BB962C8B-B14F-4D97-AF65-F5344CB8AC3E}">
        <p14:creationId xmlns:p14="http://schemas.microsoft.com/office/powerpoint/2010/main" val="1689848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a:extLst>
              <a:ext uri="{FF2B5EF4-FFF2-40B4-BE49-F238E27FC236}">
                <a16:creationId xmlns:a16="http://schemas.microsoft.com/office/drawing/2014/main" id="{8C9058D5-C4FD-A958-8F90-11077F450A75}"/>
              </a:ext>
            </a:extLst>
          </p:cNvPr>
          <p:cNvSpPr txBox="1">
            <a:spLocks/>
          </p:cNvSpPr>
          <p:nvPr/>
        </p:nvSpPr>
        <p:spPr>
          <a:xfrm>
            <a:off x="409260" y="330735"/>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mj-lt"/>
                <a:ea typeface="+mj-ea"/>
                <a:cs typeface="+mj-cs"/>
              </a:defRPr>
            </a:lvl1pPr>
          </a:lstStyle>
          <a:p>
            <a:r>
              <a:rPr lang="en-AT" b="1" dirty="0"/>
              <a:t>Possible Noise Sources </a:t>
            </a:r>
          </a:p>
        </p:txBody>
      </p:sp>
      <p:sp>
        <p:nvSpPr>
          <p:cNvPr id="86" name="TextBox 85">
            <a:extLst>
              <a:ext uri="{FF2B5EF4-FFF2-40B4-BE49-F238E27FC236}">
                <a16:creationId xmlns:a16="http://schemas.microsoft.com/office/drawing/2014/main" id="{66433ECC-C1FE-5613-5F94-B0B78902CC8E}"/>
              </a:ext>
            </a:extLst>
          </p:cNvPr>
          <p:cNvSpPr txBox="1"/>
          <p:nvPr/>
        </p:nvSpPr>
        <p:spPr>
          <a:xfrm>
            <a:off x="1291871" y="1878857"/>
            <a:ext cx="4218727" cy="923330"/>
          </a:xfrm>
          <a:prstGeom prst="rect">
            <a:avLst/>
          </a:prstGeom>
          <a:noFill/>
        </p:spPr>
        <p:txBody>
          <a:bodyPr wrap="square" rtlCol="0">
            <a:spAutoFit/>
          </a:bodyPr>
          <a:lstStyle/>
          <a:p>
            <a:r>
              <a:rPr lang="en-AT" dirty="0"/>
              <a:t>Thermal noise of circuit components (electrodes, filtercircuits, power supplies)  </a:t>
            </a:r>
          </a:p>
        </p:txBody>
      </p:sp>
      <p:pic>
        <p:nvPicPr>
          <p:cNvPr id="87" name="Picture 86">
            <a:extLst>
              <a:ext uri="{FF2B5EF4-FFF2-40B4-BE49-F238E27FC236}">
                <a16:creationId xmlns:a16="http://schemas.microsoft.com/office/drawing/2014/main" id="{5EF48667-6463-C1C1-BA11-F70B905C1FE8}"/>
              </a:ext>
            </a:extLst>
          </p:cNvPr>
          <p:cNvPicPr>
            <a:picLocks/>
          </p:cNvPicPr>
          <p:nvPr/>
        </p:nvPicPr>
        <p:blipFill>
          <a:blip r:embed="rId3"/>
          <a:stretch>
            <a:fillRect/>
          </a:stretch>
        </p:blipFill>
        <p:spPr>
          <a:xfrm>
            <a:off x="1635672" y="3149775"/>
            <a:ext cx="2947176" cy="505333"/>
          </a:xfrm>
          <a:prstGeom prst="rect">
            <a:avLst/>
          </a:prstGeom>
        </p:spPr>
      </p:pic>
      <p:sp>
        <p:nvSpPr>
          <p:cNvPr id="88" name="Left Brace 87">
            <a:extLst>
              <a:ext uri="{FF2B5EF4-FFF2-40B4-BE49-F238E27FC236}">
                <a16:creationId xmlns:a16="http://schemas.microsoft.com/office/drawing/2014/main" id="{413CE631-856D-2639-D62C-1E194810FBC5}"/>
              </a:ext>
            </a:extLst>
          </p:cNvPr>
          <p:cNvSpPr/>
          <p:nvPr/>
        </p:nvSpPr>
        <p:spPr>
          <a:xfrm rot="16200000">
            <a:off x="3854703" y="3301065"/>
            <a:ext cx="243840" cy="92964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89" name="TextBox 88">
            <a:extLst>
              <a:ext uri="{FF2B5EF4-FFF2-40B4-BE49-F238E27FC236}">
                <a16:creationId xmlns:a16="http://schemas.microsoft.com/office/drawing/2014/main" id="{9F909F7B-8DA2-17E6-0E03-F3AD1EFC94ED}"/>
              </a:ext>
            </a:extLst>
          </p:cNvPr>
          <p:cNvSpPr txBox="1"/>
          <p:nvPr/>
        </p:nvSpPr>
        <p:spPr>
          <a:xfrm>
            <a:off x="2826250" y="4007134"/>
            <a:ext cx="2514600" cy="646331"/>
          </a:xfrm>
          <a:prstGeom prst="rect">
            <a:avLst/>
          </a:prstGeom>
          <a:noFill/>
        </p:spPr>
        <p:txBody>
          <a:bodyPr wrap="square" rtlCol="0">
            <a:spAutoFit/>
          </a:bodyPr>
          <a:lstStyle/>
          <a:p>
            <a:r>
              <a:rPr lang="en-GB" dirty="0"/>
              <a:t>E</a:t>
            </a:r>
            <a:r>
              <a:rPr lang="en-AT" dirty="0"/>
              <a:t>ffective resistance of full circuit </a:t>
            </a:r>
          </a:p>
        </p:txBody>
      </p:sp>
      <p:sp>
        <p:nvSpPr>
          <p:cNvPr id="90" name="TextBox 89">
            <a:extLst>
              <a:ext uri="{FF2B5EF4-FFF2-40B4-BE49-F238E27FC236}">
                <a16:creationId xmlns:a16="http://schemas.microsoft.com/office/drawing/2014/main" id="{5EEC2183-4299-EDB7-5C34-B7F4E9FE25B2}"/>
              </a:ext>
            </a:extLst>
          </p:cNvPr>
          <p:cNvSpPr txBox="1"/>
          <p:nvPr/>
        </p:nvSpPr>
        <p:spPr>
          <a:xfrm>
            <a:off x="409260" y="1394578"/>
            <a:ext cx="5400000" cy="646331"/>
          </a:xfrm>
          <a:prstGeom prst="rect">
            <a:avLst/>
          </a:prstGeom>
          <a:noFill/>
        </p:spPr>
        <p:txBody>
          <a:bodyPr wrap="square" rtlCol="0">
            <a:spAutoFit/>
          </a:bodyPr>
          <a:lstStyle/>
          <a:p>
            <a:pPr marL="285750" indent="-285750">
              <a:buFont typeface="Arial" panose="020B0604020202020204" pitchFamily="34" charset="0"/>
              <a:buChar char="•"/>
            </a:pPr>
            <a:r>
              <a:rPr lang="en-AT" dirty="0"/>
              <a:t>Johnson Noise</a:t>
            </a:r>
          </a:p>
          <a:p>
            <a:endParaRPr lang="en-AT" dirty="0"/>
          </a:p>
        </p:txBody>
      </p:sp>
      <p:pic>
        <p:nvPicPr>
          <p:cNvPr id="91" name="Picture 90">
            <a:extLst>
              <a:ext uri="{FF2B5EF4-FFF2-40B4-BE49-F238E27FC236}">
                <a16:creationId xmlns:a16="http://schemas.microsoft.com/office/drawing/2014/main" id="{9E544E1A-3E24-C73C-4ED4-3F7AECF7C28F}"/>
              </a:ext>
            </a:extLst>
          </p:cNvPr>
          <p:cNvPicPr>
            <a:picLocks/>
          </p:cNvPicPr>
          <p:nvPr/>
        </p:nvPicPr>
        <p:blipFill rotWithShape="1">
          <a:blip r:embed="rId4"/>
          <a:srcRect t="14308" r="55692" b="-1"/>
          <a:stretch/>
        </p:blipFill>
        <p:spPr>
          <a:xfrm>
            <a:off x="2386474" y="5351639"/>
            <a:ext cx="821379" cy="322502"/>
          </a:xfrm>
          <a:prstGeom prst="rect">
            <a:avLst/>
          </a:prstGeom>
        </p:spPr>
      </p:pic>
      <p:sp>
        <p:nvSpPr>
          <p:cNvPr id="97" name="Date Placeholder 3">
            <a:extLst>
              <a:ext uri="{FF2B5EF4-FFF2-40B4-BE49-F238E27FC236}">
                <a16:creationId xmlns:a16="http://schemas.microsoft.com/office/drawing/2014/main" id="{0E01A0AD-57A2-3F35-0579-14840E288F3E}"/>
              </a:ext>
            </a:extLst>
          </p:cNvPr>
          <p:cNvSpPr>
            <a:spLocks noGrp="1"/>
          </p:cNvSpPr>
          <p:nvPr>
            <p:ph type="dt" sz="half" idx="10"/>
          </p:nvPr>
        </p:nvSpPr>
        <p:spPr>
          <a:xfrm>
            <a:off x="10473692" y="6522444"/>
            <a:ext cx="612000" cy="216000"/>
          </a:xfrm>
        </p:spPr>
        <p:txBody>
          <a:bodyPr/>
          <a:lstStyle/>
          <a:p>
            <a:fld id="{360162FC-E8FF-4D52-8F53-8F2A2A3AD348}" type="datetime1">
              <a:rPr lang="de-CH" noProof="0" smtClean="0"/>
              <a:t>19.07.22</a:t>
            </a:fld>
            <a:endParaRPr lang="de-CH" noProof="0" dirty="0"/>
          </a:p>
        </p:txBody>
      </p:sp>
      <p:sp>
        <p:nvSpPr>
          <p:cNvPr id="98" name="Slide Number Placeholder 5">
            <a:extLst>
              <a:ext uri="{FF2B5EF4-FFF2-40B4-BE49-F238E27FC236}">
                <a16:creationId xmlns:a16="http://schemas.microsoft.com/office/drawing/2014/main" id="{C1BBAC96-FF16-2FDE-9E50-E1649ECE4AC9}"/>
              </a:ext>
            </a:extLst>
          </p:cNvPr>
          <p:cNvSpPr>
            <a:spLocks noGrp="1"/>
          </p:cNvSpPr>
          <p:nvPr>
            <p:ph type="sldNum" sz="quarter" idx="12"/>
          </p:nvPr>
        </p:nvSpPr>
        <p:spPr>
          <a:xfrm>
            <a:off x="11137585" y="6522444"/>
            <a:ext cx="322577" cy="216000"/>
          </a:xfrm>
        </p:spPr>
        <p:txBody>
          <a:bodyPr/>
          <a:lstStyle/>
          <a:p>
            <a:fld id="{5ACA52AF-F19D-405C-AD5F-7D94B96A5CC3}" type="slidenum">
              <a:rPr lang="de-CH" noProof="0" smtClean="0"/>
              <a:t>16</a:t>
            </a:fld>
            <a:endParaRPr lang="de-CH" noProof="0"/>
          </a:p>
        </p:txBody>
      </p:sp>
      <p:sp>
        <p:nvSpPr>
          <p:cNvPr id="22" name="TextBox 21">
            <a:extLst>
              <a:ext uri="{FF2B5EF4-FFF2-40B4-BE49-F238E27FC236}">
                <a16:creationId xmlns:a16="http://schemas.microsoft.com/office/drawing/2014/main" id="{D0516AF3-555E-BD7E-6A75-5C01923D3BC7}"/>
              </a:ext>
            </a:extLst>
          </p:cNvPr>
          <p:cNvSpPr txBox="1"/>
          <p:nvPr/>
        </p:nvSpPr>
        <p:spPr>
          <a:xfrm>
            <a:off x="6458979" y="1394578"/>
            <a:ext cx="5400000" cy="369332"/>
          </a:xfrm>
          <a:prstGeom prst="rect">
            <a:avLst/>
          </a:prstGeom>
          <a:noFill/>
        </p:spPr>
        <p:txBody>
          <a:bodyPr wrap="square" rtlCol="0">
            <a:spAutoFit/>
          </a:bodyPr>
          <a:lstStyle/>
          <a:p>
            <a:pPr marL="285750" indent="-285750">
              <a:buFont typeface="Arial" panose="020B0604020202020204" pitchFamily="34" charset="0"/>
              <a:buChar char="•"/>
            </a:pPr>
            <a:r>
              <a:rPr lang="en-AT" dirty="0"/>
              <a:t>Electromagnetic Pickup </a:t>
            </a:r>
          </a:p>
        </p:txBody>
      </p:sp>
      <p:pic>
        <p:nvPicPr>
          <p:cNvPr id="23" name="Picture 22">
            <a:extLst>
              <a:ext uri="{FF2B5EF4-FFF2-40B4-BE49-F238E27FC236}">
                <a16:creationId xmlns:a16="http://schemas.microsoft.com/office/drawing/2014/main" id="{8A835AF6-8CA1-3B96-9464-54EB500807E1}"/>
              </a:ext>
            </a:extLst>
          </p:cNvPr>
          <p:cNvPicPr>
            <a:picLocks/>
          </p:cNvPicPr>
          <p:nvPr/>
        </p:nvPicPr>
        <p:blipFill>
          <a:blip r:embed="rId5"/>
          <a:stretch>
            <a:fillRect/>
          </a:stretch>
        </p:blipFill>
        <p:spPr>
          <a:xfrm>
            <a:off x="7436794" y="3122118"/>
            <a:ext cx="3218350" cy="703148"/>
          </a:xfrm>
          <a:prstGeom prst="rect">
            <a:avLst/>
          </a:prstGeom>
        </p:spPr>
      </p:pic>
      <p:sp>
        <p:nvSpPr>
          <p:cNvPr id="24" name="TextBox 23">
            <a:extLst>
              <a:ext uri="{FF2B5EF4-FFF2-40B4-BE49-F238E27FC236}">
                <a16:creationId xmlns:a16="http://schemas.microsoft.com/office/drawing/2014/main" id="{0E342C9D-B6D4-3AE0-8BA9-DB0ED0E450CC}"/>
              </a:ext>
            </a:extLst>
          </p:cNvPr>
          <p:cNvSpPr txBox="1"/>
          <p:nvPr/>
        </p:nvSpPr>
        <p:spPr>
          <a:xfrm>
            <a:off x="9753772" y="3898632"/>
            <a:ext cx="1864371" cy="369332"/>
          </a:xfrm>
          <a:prstGeom prst="rect">
            <a:avLst/>
          </a:prstGeom>
          <a:noFill/>
        </p:spPr>
        <p:txBody>
          <a:bodyPr wrap="square" rtlCol="0">
            <a:spAutoFit/>
          </a:bodyPr>
          <a:lstStyle/>
          <a:p>
            <a:r>
              <a:rPr lang="en-AT" dirty="0"/>
              <a:t>Loop area </a:t>
            </a:r>
          </a:p>
        </p:txBody>
      </p:sp>
      <p:pic>
        <p:nvPicPr>
          <p:cNvPr id="25" name="Picture 24">
            <a:extLst>
              <a:ext uri="{FF2B5EF4-FFF2-40B4-BE49-F238E27FC236}">
                <a16:creationId xmlns:a16="http://schemas.microsoft.com/office/drawing/2014/main" id="{0349FF72-6A62-D9CC-1869-B5A997E3FBE3}"/>
              </a:ext>
            </a:extLst>
          </p:cNvPr>
          <p:cNvPicPr>
            <a:picLocks/>
          </p:cNvPicPr>
          <p:nvPr/>
        </p:nvPicPr>
        <p:blipFill>
          <a:blip r:embed="rId6"/>
          <a:stretch>
            <a:fillRect/>
          </a:stretch>
        </p:blipFill>
        <p:spPr>
          <a:xfrm>
            <a:off x="9131533" y="3913446"/>
            <a:ext cx="479097" cy="314771"/>
          </a:xfrm>
          <a:prstGeom prst="rect">
            <a:avLst/>
          </a:prstGeom>
        </p:spPr>
      </p:pic>
      <p:pic>
        <p:nvPicPr>
          <p:cNvPr id="26" name="Picture 25">
            <a:extLst>
              <a:ext uri="{FF2B5EF4-FFF2-40B4-BE49-F238E27FC236}">
                <a16:creationId xmlns:a16="http://schemas.microsoft.com/office/drawing/2014/main" id="{81544A62-C744-2D2A-809D-78546B19ADB9}"/>
              </a:ext>
            </a:extLst>
          </p:cNvPr>
          <p:cNvPicPr>
            <a:picLocks/>
          </p:cNvPicPr>
          <p:nvPr/>
        </p:nvPicPr>
        <p:blipFill rotWithShape="1">
          <a:blip r:embed="rId7"/>
          <a:srcRect l="-1" t="14579" r="56150" b="-1900"/>
          <a:stretch/>
        </p:blipFill>
        <p:spPr>
          <a:xfrm>
            <a:off x="7964481" y="5297790"/>
            <a:ext cx="821379" cy="322502"/>
          </a:xfrm>
          <a:prstGeom prst="rect">
            <a:avLst/>
          </a:prstGeom>
        </p:spPr>
      </p:pic>
      <p:sp>
        <p:nvSpPr>
          <p:cNvPr id="28" name="TextBox 27">
            <a:extLst>
              <a:ext uri="{FF2B5EF4-FFF2-40B4-BE49-F238E27FC236}">
                <a16:creationId xmlns:a16="http://schemas.microsoft.com/office/drawing/2014/main" id="{ED5FB6A3-B340-D028-B419-486B581E932D}"/>
              </a:ext>
            </a:extLst>
          </p:cNvPr>
          <p:cNvSpPr txBox="1"/>
          <p:nvPr/>
        </p:nvSpPr>
        <p:spPr>
          <a:xfrm>
            <a:off x="6995333" y="1850115"/>
            <a:ext cx="4914902" cy="646331"/>
          </a:xfrm>
          <a:prstGeom prst="rect">
            <a:avLst/>
          </a:prstGeom>
          <a:noFill/>
        </p:spPr>
        <p:txBody>
          <a:bodyPr wrap="square" rtlCol="0">
            <a:spAutoFit/>
          </a:bodyPr>
          <a:lstStyle/>
          <a:p>
            <a:r>
              <a:rPr lang="en-AT" dirty="0"/>
              <a:t>B-field noise picked up by loop in system</a:t>
            </a:r>
          </a:p>
          <a:p>
            <a:r>
              <a:rPr lang="en-AT" dirty="0"/>
              <a:t> </a:t>
            </a:r>
          </a:p>
        </p:txBody>
      </p:sp>
      <p:pic>
        <p:nvPicPr>
          <p:cNvPr id="19" name="Picture 18">
            <a:extLst>
              <a:ext uri="{FF2B5EF4-FFF2-40B4-BE49-F238E27FC236}">
                <a16:creationId xmlns:a16="http://schemas.microsoft.com/office/drawing/2014/main" id="{EDF0B61F-D35B-1370-3E7A-91315000D4EB}"/>
              </a:ext>
            </a:extLst>
          </p:cNvPr>
          <p:cNvPicPr>
            <a:picLocks/>
          </p:cNvPicPr>
          <p:nvPr/>
        </p:nvPicPr>
        <p:blipFill>
          <a:blip r:embed="rId8"/>
          <a:stretch>
            <a:fillRect/>
          </a:stretch>
        </p:blipFill>
        <p:spPr>
          <a:xfrm>
            <a:off x="2354375" y="5105925"/>
            <a:ext cx="1125329" cy="260071"/>
          </a:xfrm>
          <a:prstGeom prst="rect">
            <a:avLst/>
          </a:prstGeom>
        </p:spPr>
      </p:pic>
      <p:pic>
        <p:nvPicPr>
          <p:cNvPr id="20" name="Picture 19">
            <a:extLst>
              <a:ext uri="{FF2B5EF4-FFF2-40B4-BE49-F238E27FC236}">
                <a16:creationId xmlns:a16="http://schemas.microsoft.com/office/drawing/2014/main" id="{0B558408-6DA8-3E4B-74AD-5B4C8387311D}"/>
              </a:ext>
            </a:extLst>
          </p:cNvPr>
          <p:cNvPicPr>
            <a:picLocks/>
          </p:cNvPicPr>
          <p:nvPr/>
        </p:nvPicPr>
        <p:blipFill>
          <a:blip r:embed="rId8"/>
          <a:stretch>
            <a:fillRect/>
          </a:stretch>
        </p:blipFill>
        <p:spPr>
          <a:xfrm>
            <a:off x="7920640" y="5037719"/>
            <a:ext cx="1125329" cy="260071"/>
          </a:xfrm>
          <a:prstGeom prst="rect">
            <a:avLst/>
          </a:prstGeom>
        </p:spPr>
      </p:pic>
      <p:pic>
        <p:nvPicPr>
          <p:cNvPr id="21" name="Picture 20">
            <a:extLst>
              <a:ext uri="{FF2B5EF4-FFF2-40B4-BE49-F238E27FC236}">
                <a16:creationId xmlns:a16="http://schemas.microsoft.com/office/drawing/2014/main" id="{3D9C1718-0EA2-37FB-B966-3BFAF98F0E60}"/>
              </a:ext>
            </a:extLst>
          </p:cNvPr>
          <p:cNvPicPr>
            <a:picLocks/>
          </p:cNvPicPr>
          <p:nvPr/>
        </p:nvPicPr>
        <p:blipFill>
          <a:blip r:embed="rId9"/>
          <a:stretch>
            <a:fillRect/>
          </a:stretch>
        </p:blipFill>
        <p:spPr>
          <a:xfrm>
            <a:off x="3260010" y="5338622"/>
            <a:ext cx="987568" cy="322502"/>
          </a:xfrm>
          <a:prstGeom prst="rect">
            <a:avLst/>
          </a:prstGeom>
        </p:spPr>
      </p:pic>
      <p:pic>
        <p:nvPicPr>
          <p:cNvPr id="29" name="Picture 28">
            <a:extLst>
              <a:ext uri="{FF2B5EF4-FFF2-40B4-BE49-F238E27FC236}">
                <a16:creationId xmlns:a16="http://schemas.microsoft.com/office/drawing/2014/main" id="{BB903ECF-615A-9E1F-0132-93DC74773013}"/>
              </a:ext>
            </a:extLst>
          </p:cNvPr>
          <p:cNvPicPr>
            <a:picLocks/>
          </p:cNvPicPr>
          <p:nvPr/>
        </p:nvPicPr>
        <p:blipFill>
          <a:blip r:embed="rId9"/>
          <a:stretch>
            <a:fillRect/>
          </a:stretch>
        </p:blipFill>
        <p:spPr>
          <a:xfrm>
            <a:off x="8877297" y="5279419"/>
            <a:ext cx="987568" cy="322502"/>
          </a:xfrm>
          <a:prstGeom prst="rect">
            <a:avLst/>
          </a:prstGeom>
        </p:spPr>
      </p:pic>
    </p:spTree>
    <p:extLst>
      <p:ext uri="{BB962C8B-B14F-4D97-AF65-F5344CB8AC3E}">
        <p14:creationId xmlns:p14="http://schemas.microsoft.com/office/powerpoint/2010/main" val="878713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280B3893-DED0-294F-E6DE-55CEA092DBDB}"/>
              </a:ext>
            </a:extLst>
          </p:cNvPr>
          <p:cNvPicPr>
            <a:picLocks noChangeAspect="1"/>
          </p:cNvPicPr>
          <p:nvPr/>
        </p:nvPicPr>
        <p:blipFill rotWithShape="1">
          <a:blip r:embed="rId3">
            <a:extLst>
              <a:ext uri="{28A0092B-C50C-407E-A947-70E740481C1C}">
                <a14:useLocalDpi xmlns:a14="http://schemas.microsoft.com/office/drawing/2010/main" val="0"/>
              </a:ext>
            </a:extLst>
          </a:blip>
          <a:srcRect l="3982" t="7414" r="7043" b="8417"/>
          <a:stretch/>
        </p:blipFill>
        <p:spPr>
          <a:xfrm>
            <a:off x="2341320" y="2497357"/>
            <a:ext cx="6224845" cy="3868733"/>
          </a:xfrm>
          <a:prstGeom prst="rect">
            <a:avLst/>
          </a:prstGeom>
        </p:spPr>
      </p:pic>
      <p:sp>
        <p:nvSpPr>
          <p:cNvPr id="4" name="Date Placeholder 3">
            <a:extLst>
              <a:ext uri="{FF2B5EF4-FFF2-40B4-BE49-F238E27FC236}">
                <a16:creationId xmlns:a16="http://schemas.microsoft.com/office/drawing/2014/main" id="{C5B1AE65-0074-BA91-A2C3-DE5BA28EB509}"/>
              </a:ext>
            </a:extLst>
          </p:cNvPr>
          <p:cNvSpPr>
            <a:spLocks noGrp="1"/>
          </p:cNvSpPr>
          <p:nvPr>
            <p:ph type="dt" sz="half" idx="10"/>
          </p:nvPr>
        </p:nvSpPr>
        <p:spPr/>
        <p:txBody>
          <a:bodyPr/>
          <a:lstStyle/>
          <a:p>
            <a:fld id="{360162FC-E8FF-4D52-8F53-8F2A2A3AD348}" type="datetime1">
              <a:rPr lang="de-CH" noProof="0" smtClean="0"/>
              <a:t>19.07.22</a:t>
            </a:fld>
            <a:endParaRPr lang="de-CH" noProof="0"/>
          </a:p>
        </p:txBody>
      </p:sp>
      <p:sp>
        <p:nvSpPr>
          <p:cNvPr id="6" name="Slide Number Placeholder 5">
            <a:extLst>
              <a:ext uri="{FF2B5EF4-FFF2-40B4-BE49-F238E27FC236}">
                <a16:creationId xmlns:a16="http://schemas.microsoft.com/office/drawing/2014/main" id="{F4ACE27B-2EA8-019C-5F3E-F587CF813892}"/>
              </a:ext>
            </a:extLst>
          </p:cNvPr>
          <p:cNvSpPr>
            <a:spLocks noGrp="1"/>
          </p:cNvSpPr>
          <p:nvPr>
            <p:ph type="sldNum" sz="quarter" idx="12"/>
          </p:nvPr>
        </p:nvSpPr>
        <p:spPr/>
        <p:txBody>
          <a:bodyPr/>
          <a:lstStyle/>
          <a:p>
            <a:fld id="{5ACA52AF-F19D-405C-AD5F-7D94B96A5CC3}" type="slidenum">
              <a:rPr lang="de-CH" noProof="0" smtClean="0"/>
              <a:t>17</a:t>
            </a:fld>
            <a:endParaRPr lang="de-CH" noProof="0"/>
          </a:p>
        </p:txBody>
      </p:sp>
      <p:sp>
        <p:nvSpPr>
          <p:cNvPr id="8" name="Title 1">
            <a:extLst>
              <a:ext uri="{FF2B5EF4-FFF2-40B4-BE49-F238E27FC236}">
                <a16:creationId xmlns:a16="http://schemas.microsoft.com/office/drawing/2014/main" id="{4FA5C7A7-9EC0-DE1B-F5BF-C77ECA5FBC7B}"/>
              </a:ext>
            </a:extLst>
          </p:cNvPr>
          <p:cNvSpPr txBox="1">
            <a:spLocks/>
          </p:cNvSpPr>
          <p:nvPr/>
        </p:nvSpPr>
        <p:spPr>
          <a:xfrm>
            <a:off x="409260" y="330735"/>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mj-lt"/>
                <a:ea typeface="+mj-ea"/>
                <a:cs typeface="+mj-cs"/>
              </a:defRPr>
            </a:lvl1pPr>
          </a:lstStyle>
          <a:p>
            <a:r>
              <a:rPr lang="en-US" b="1" dirty="0"/>
              <a:t>Johnson Noise - RF</a:t>
            </a:r>
            <a:endParaRPr lang="en-AT" b="1" dirty="0"/>
          </a:p>
        </p:txBody>
      </p:sp>
      <p:pic>
        <p:nvPicPr>
          <p:cNvPr id="43" name="Picture 42">
            <a:extLst>
              <a:ext uri="{FF2B5EF4-FFF2-40B4-BE49-F238E27FC236}">
                <a16:creationId xmlns:a16="http://schemas.microsoft.com/office/drawing/2014/main" id="{05C8A96F-A229-EF65-8C5E-9738958A99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9056" y="563915"/>
            <a:ext cx="5979817" cy="1884634"/>
          </a:xfrm>
          <a:prstGeom prst="rect">
            <a:avLst/>
          </a:prstGeom>
        </p:spPr>
      </p:pic>
      <p:cxnSp>
        <p:nvCxnSpPr>
          <p:cNvPr id="3" name="Straight Connector 2">
            <a:extLst>
              <a:ext uri="{FF2B5EF4-FFF2-40B4-BE49-F238E27FC236}">
                <a16:creationId xmlns:a16="http://schemas.microsoft.com/office/drawing/2014/main" id="{63974046-079C-717E-2204-7753BECFB806}"/>
              </a:ext>
            </a:extLst>
          </p:cNvPr>
          <p:cNvCxnSpPr>
            <a:cxnSpLocks/>
          </p:cNvCxnSpPr>
          <p:nvPr/>
        </p:nvCxnSpPr>
        <p:spPr>
          <a:xfrm>
            <a:off x="3625236" y="2246387"/>
            <a:ext cx="0" cy="3903703"/>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738F6D5-8D14-0EB9-339C-52412B181495}"/>
              </a:ext>
            </a:extLst>
          </p:cNvPr>
          <p:cNvSpPr txBox="1"/>
          <p:nvPr/>
        </p:nvSpPr>
        <p:spPr>
          <a:xfrm>
            <a:off x="3299548" y="6150090"/>
            <a:ext cx="2026508" cy="307777"/>
          </a:xfrm>
          <a:prstGeom prst="rect">
            <a:avLst/>
          </a:prstGeom>
          <a:noFill/>
        </p:spPr>
        <p:txBody>
          <a:bodyPr wrap="square" rtlCol="0">
            <a:spAutoFit/>
          </a:bodyPr>
          <a:lstStyle/>
          <a:p>
            <a:r>
              <a:rPr lang="en-AT" sz="1400" dirty="0"/>
              <a:t>20MHz</a:t>
            </a:r>
          </a:p>
        </p:txBody>
      </p:sp>
    </p:spTree>
    <p:extLst>
      <p:ext uri="{BB962C8B-B14F-4D97-AF65-F5344CB8AC3E}">
        <p14:creationId xmlns:p14="http://schemas.microsoft.com/office/powerpoint/2010/main" val="1068564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5B1AE65-0074-BA91-A2C3-DE5BA28EB509}"/>
              </a:ext>
            </a:extLst>
          </p:cNvPr>
          <p:cNvSpPr>
            <a:spLocks noGrp="1"/>
          </p:cNvSpPr>
          <p:nvPr>
            <p:ph type="dt" sz="half" idx="10"/>
          </p:nvPr>
        </p:nvSpPr>
        <p:spPr/>
        <p:txBody>
          <a:bodyPr/>
          <a:lstStyle/>
          <a:p>
            <a:fld id="{360162FC-E8FF-4D52-8F53-8F2A2A3AD348}" type="datetime1">
              <a:rPr lang="de-CH" noProof="0" smtClean="0"/>
              <a:t>19.07.22</a:t>
            </a:fld>
            <a:endParaRPr lang="de-CH" noProof="0"/>
          </a:p>
        </p:txBody>
      </p:sp>
      <p:sp>
        <p:nvSpPr>
          <p:cNvPr id="6" name="Slide Number Placeholder 5">
            <a:extLst>
              <a:ext uri="{FF2B5EF4-FFF2-40B4-BE49-F238E27FC236}">
                <a16:creationId xmlns:a16="http://schemas.microsoft.com/office/drawing/2014/main" id="{F4ACE27B-2EA8-019C-5F3E-F587CF813892}"/>
              </a:ext>
            </a:extLst>
          </p:cNvPr>
          <p:cNvSpPr>
            <a:spLocks noGrp="1"/>
          </p:cNvSpPr>
          <p:nvPr>
            <p:ph type="sldNum" sz="quarter" idx="12"/>
          </p:nvPr>
        </p:nvSpPr>
        <p:spPr/>
        <p:txBody>
          <a:bodyPr/>
          <a:lstStyle/>
          <a:p>
            <a:fld id="{5ACA52AF-F19D-405C-AD5F-7D94B96A5CC3}" type="slidenum">
              <a:rPr lang="de-CH" noProof="0" smtClean="0"/>
              <a:t>18</a:t>
            </a:fld>
            <a:endParaRPr lang="de-CH" noProof="0"/>
          </a:p>
        </p:txBody>
      </p:sp>
      <p:pic>
        <p:nvPicPr>
          <p:cNvPr id="37" name="Picture 36">
            <a:extLst>
              <a:ext uri="{FF2B5EF4-FFF2-40B4-BE49-F238E27FC236}">
                <a16:creationId xmlns:a16="http://schemas.microsoft.com/office/drawing/2014/main" id="{C5D2D072-99C7-8032-9ECB-E157AC8FF4D4}"/>
              </a:ext>
            </a:extLst>
          </p:cNvPr>
          <p:cNvPicPr>
            <a:picLocks noChangeAspect="1"/>
          </p:cNvPicPr>
          <p:nvPr/>
        </p:nvPicPr>
        <p:blipFill rotWithShape="1">
          <a:blip r:embed="rId2">
            <a:extLst>
              <a:ext uri="{28A0092B-C50C-407E-A947-70E740481C1C}">
                <a14:useLocalDpi xmlns:a14="http://schemas.microsoft.com/office/drawing/2010/main" val="0"/>
              </a:ext>
            </a:extLst>
          </a:blip>
          <a:srcRect l="2378" t="4524" r="5888" b="4478"/>
          <a:stretch/>
        </p:blipFill>
        <p:spPr>
          <a:xfrm>
            <a:off x="2766779" y="2659130"/>
            <a:ext cx="6013285" cy="3918821"/>
          </a:xfrm>
          <a:prstGeom prst="rect">
            <a:avLst/>
          </a:prstGeom>
        </p:spPr>
      </p:pic>
      <p:sp>
        <p:nvSpPr>
          <p:cNvPr id="27" name="TextBox 26">
            <a:extLst>
              <a:ext uri="{FF2B5EF4-FFF2-40B4-BE49-F238E27FC236}">
                <a16:creationId xmlns:a16="http://schemas.microsoft.com/office/drawing/2014/main" id="{718B3421-FB42-C975-A43E-8D656CB547C9}"/>
              </a:ext>
            </a:extLst>
          </p:cNvPr>
          <p:cNvSpPr txBox="1"/>
          <p:nvPr/>
        </p:nvSpPr>
        <p:spPr>
          <a:xfrm>
            <a:off x="274638" y="2335965"/>
            <a:ext cx="3404734" cy="646331"/>
          </a:xfrm>
          <a:prstGeom prst="rect">
            <a:avLst/>
          </a:prstGeom>
          <a:noFill/>
        </p:spPr>
        <p:txBody>
          <a:bodyPr wrap="square" rtlCol="0">
            <a:spAutoFit/>
          </a:bodyPr>
          <a:lstStyle/>
          <a:p>
            <a:pPr marL="285750" indent="-285750">
              <a:buFont typeface="Arial" panose="020B0604020202020204" pitchFamily="34" charset="0"/>
              <a:buChar char="•"/>
            </a:pPr>
            <a:r>
              <a:rPr lang="en-GB" dirty="0"/>
              <a:t>Assume 5nm displacement from the RF null </a:t>
            </a:r>
          </a:p>
        </p:txBody>
      </p:sp>
      <p:sp>
        <p:nvSpPr>
          <p:cNvPr id="2" name="TextBox 1">
            <a:extLst>
              <a:ext uri="{FF2B5EF4-FFF2-40B4-BE49-F238E27FC236}">
                <a16:creationId xmlns:a16="http://schemas.microsoft.com/office/drawing/2014/main" id="{918DF56F-CA5B-B41C-6B7C-039DC5786B7F}"/>
              </a:ext>
            </a:extLst>
          </p:cNvPr>
          <p:cNvSpPr txBox="1"/>
          <p:nvPr/>
        </p:nvSpPr>
        <p:spPr>
          <a:xfrm>
            <a:off x="9047477" y="3944665"/>
            <a:ext cx="2326582" cy="642884"/>
          </a:xfrm>
          <a:prstGeom prst="rect">
            <a:avLst/>
          </a:prstGeom>
          <a:noFill/>
          <a:ln w="19050">
            <a:solidFill>
              <a:srgbClr val="FF0000"/>
            </a:solidFill>
          </a:ln>
        </p:spPr>
        <p:txBody>
          <a:bodyPr wrap="square" rtlCol="0">
            <a:spAutoFit/>
          </a:bodyPr>
          <a:lstStyle/>
          <a:p>
            <a:r>
              <a:rPr lang="en-GB" dirty="0"/>
              <a:t>A</a:t>
            </a:r>
            <a:r>
              <a:rPr lang="en-AT" dirty="0"/>
              <a:t>grees with further observation</a:t>
            </a:r>
          </a:p>
        </p:txBody>
      </p:sp>
      <p:pic>
        <p:nvPicPr>
          <p:cNvPr id="30" name="Picture 29">
            <a:extLst>
              <a:ext uri="{FF2B5EF4-FFF2-40B4-BE49-F238E27FC236}">
                <a16:creationId xmlns:a16="http://schemas.microsoft.com/office/drawing/2014/main" id="{48A1620E-A199-E478-9E99-E30B0DC76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056" y="563915"/>
            <a:ext cx="5979817" cy="1884634"/>
          </a:xfrm>
          <a:prstGeom prst="rect">
            <a:avLst/>
          </a:prstGeom>
        </p:spPr>
      </p:pic>
      <p:sp>
        <p:nvSpPr>
          <p:cNvPr id="10" name="Title 1">
            <a:extLst>
              <a:ext uri="{FF2B5EF4-FFF2-40B4-BE49-F238E27FC236}">
                <a16:creationId xmlns:a16="http://schemas.microsoft.com/office/drawing/2014/main" id="{53538001-0D3A-4E8F-9954-2BABE300C523}"/>
              </a:ext>
            </a:extLst>
          </p:cNvPr>
          <p:cNvSpPr txBox="1">
            <a:spLocks/>
          </p:cNvSpPr>
          <p:nvPr/>
        </p:nvSpPr>
        <p:spPr>
          <a:xfrm>
            <a:off x="409260" y="330735"/>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mj-lt"/>
                <a:ea typeface="+mj-ea"/>
                <a:cs typeface="+mj-cs"/>
              </a:defRPr>
            </a:lvl1pPr>
          </a:lstStyle>
          <a:p>
            <a:r>
              <a:rPr lang="en-US" b="1" dirty="0"/>
              <a:t>Johnson Noise - RF</a:t>
            </a:r>
            <a:endParaRPr lang="en-AT" b="1" dirty="0"/>
          </a:p>
        </p:txBody>
      </p:sp>
    </p:spTree>
    <p:extLst>
      <p:ext uri="{BB962C8B-B14F-4D97-AF65-F5344CB8AC3E}">
        <p14:creationId xmlns:p14="http://schemas.microsoft.com/office/powerpoint/2010/main" val="102169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0EE9744-E7B8-B02A-2CFD-1D7903A79D51}"/>
              </a:ext>
            </a:extLst>
          </p:cNvPr>
          <p:cNvSpPr>
            <a:spLocks noGrp="1"/>
          </p:cNvSpPr>
          <p:nvPr>
            <p:ph type="dt" sz="half" idx="10"/>
          </p:nvPr>
        </p:nvSpPr>
        <p:spPr/>
        <p:txBody>
          <a:bodyPr/>
          <a:lstStyle/>
          <a:p>
            <a:fld id="{360162FC-E8FF-4D52-8F53-8F2A2A3AD348}" type="datetime1">
              <a:rPr lang="de-CH" noProof="0" smtClean="0"/>
              <a:t>19.07.22</a:t>
            </a:fld>
            <a:endParaRPr lang="de-CH" noProof="0"/>
          </a:p>
        </p:txBody>
      </p:sp>
      <p:sp>
        <p:nvSpPr>
          <p:cNvPr id="6" name="Slide Number Placeholder 5">
            <a:extLst>
              <a:ext uri="{FF2B5EF4-FFF2-40B4-BE49-F238E27FC236}">
                <a16:creationId xmlns:a16="http://schemas.microsoft.com/office/drawing/2014/main" id="{5A3F24E8-FEF2-8BB1-F5D6-ABA210199ED0}"/>
              </a:ext>
            </a:extLst>
          </p:cNvPr>
          <p:cNvSpPr>
            <a:spLocks noGrp="1"/>
          </p:cNvSpPr>
          <p:nvPr>
            <p:ph type="sldNum" sz="quarter" idx="12"/>
          </p:nvPr>
        </p:nvSpPr>
        <p:spPr/>
        <p:txBody>
          <a:bodyPr/>
          <a:lstStyle/>
          <a:p>
            <a:fld id="{5ACA52AF-F19D-405C-AD5F-7D94B96A5CC3}" type="slidenum">
              <a:rPr lang="de-CH" noProof="0" smtClean="0"/>
              <a:t>19</a:t>
            </a:fld>
            <a:endParaRPr lang="de-CH" noProof="0"/>
          </a:p>
        </p:txBody>
      </p:sp>
      <p:pic>
        <p:nvPicPr>
          <p:cNvPr id="47" name="Picture 46">
            <a:extLst>
              <a:ext uri="{FF2B5EF4-FFF2-40B4-BE49-F238E27FC236}">
                <a16:creationId xmlns:a16="http://schemas.microsoft.com/office/drawing/2014/main" id="{28FF7728-C9DE-1C9E-F8F7-B150B638D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230" y="2517542"/>
            <a:ext cx="7835794" cy="1236586"/>
          </a:xfrm>
          <a:prstGeom prst="rect">
            <a:avLst/>
          </a:prstGeom>
        </p:spPr>
      </p:pic>
      <p:sp>
        <p:nvSpPr>
          <p:cNvPr id="53" name="TextBox 52">
            <a:extLst>
              <a:ext uri="{FF2B5EF4-FFF2-40B4-BE49-F238E27FC236}">
                <a16:creationId xmlns:a16="http://schemas.microsoft.com/office/drawing/2014/main" id="{53CEC377-5FDB-186B-8FAE-B756A8EB2BE7}"/>
              </a:ext>
            </a:extLst>
          </p:cNvPr>
          <p:cNvSpPr txBox="1"/>
          <p:nvPr/>
        </p:nvSpPr>
        <p:spPr>
          <a:xfrm>
            <a:off x="4667727" y="4053449"/>
            <a:ext cx="1820364" cy="369332"/>
          </a:xfrm>
          <a:prstGeom prst="rect">
            <a:avLst/>
          </a:prstGeom>
          <a:noFill/>
        </p:spPr>
        <p:txBody>
          <a:bodyPr wrap="square" rtlCol="0">
            <a:spAutoFit/>
          </a:bodyPr>
          <a:lstStyle/>
          <a:p>
            <a:r>
              <a:rPr lang="en-AT" dirty="0"/>
              <a:t>Measure  </a:t>
            </a:r>
          </a:p>
        </p:txBody>
      </p:sp>
      <p:pic>
        <p:nvPicPr>
          <p:cNvPr id="54" name="Picture 53">
            <a:extLst>
              <a:ext uri="{FF2B5EF4-FFF2-40B4-BE49-F238E27FC236}">
                <a16:creationId xmlns:a16="http://schemas.microsoft.com/office/drawing/2014/main" id="{02DB5AF6-05CD-2507-EE96-EB95246792BA}"/>
              </a:ext>
            </a:extLst>
          </p:cNvPr>
          <p:cNvPicPr>
            <a:picLocks/>
          </p:cNvPicPr>
          <p:nvPr/>
        </p:nvPicPr>
        <p:blipFill>
          <a:blip r:embed="rId3"/>
          <a:stretch>
            <a:fillRect/>
          </a:stretch>
        </p:blipFill>
        <p:spPr>
          <a:xfrm>
            <a:off x="5765127" y="4053449"/>
            <a:ext cx="397293" cy="369332"/>
          </a:xfrm>
          <a:prstGeom prst="rect">
            <a:avLst/>
          </a:prstGeom>
        </p:spPr>
      </p:pic>
      <p:cxnSp>
        <p:nvCxnSpPr>
          <p:cNvPr id="58" name="Straight Arrow Connector 57">
            <a:extLst>
              <a:ext uri="{FF2B5EF4-FFF2-40B4-BE49-F238E27FC236}">
                <a16:creationId xmlns:a16="http://schemas.microsoft.com/office/drawing/2014/main" id="{A653B24F-B30B-0F4C-C124-77DACAE1541C}"/>
              </a:ext>
            </a:extLst>
          </p:cNvPr>
          <p:cNvCxnSpPr>
            <a:cxnSpLocks/>
          </p:cNvCxnSpPr>
          <p:nvPr/>
        </p:nvCxnSpPr>
        <p:spPr>
          <a:xfrm flipV="1">
            <a:off x="5132081" y="3209005"/>
            <a:ext cx="0" cy="8953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38226B7-9228-D7B9-5E7B-89EC170F3F19}"/>
              </a:ext>
            </a:extLst>
          </p:cNvPr>
          <p:cNvCxnSpPr>
            <a:cxnSpLocks/>
          </p:cNvCxnSpPr>
          <p:nvPr/>
        </p:nvCxnSpPr>
        <p:spPr>
          <a:xfrm>
            <a:off x="6285512" y="4185139"/>
            <a:ext cx="114300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6EEFB96-E680-16CA-C400-18F82876EC52}"/>
              </a:ext>
            </a:extLst>
          </p:cNvPr>
          <p:cNvSpPr txBox="1"/>
          <p:nvPr/>
        </p:nvSpPr>
        <p:spPr>
          <a:xfrm>
            <a:off x="7585491" y="3986397"/>
            <a:ext cx="3552094" cy="646331"/>
          </a:xfrm>
          <a:prstGeom prst="rect">
            <a:avLst/>
          </a:prstGeom>
          <a:noFill/>
        </p:spPr>
        <p:txBody>
          <a:bodyPr wrap="square" rtlCol="0">
            <a:spAutoFit/>
          </a:bodyPr>
          <a:lstStyle/>
          <a:p>
            <a:r>
              <a:rPr lang="en-AT" dirty="0"/>
              <a:t>Propagate through simulation of CFB till electrodes  </a:t>
            </a:r>
          </a:p>
        </p:txBody>
      </p:sp>
      <p:sp>
        <p:nvSpPr>
          <p:cNvPr id="13" name="Title 1">
            <a:extLst>
              <a:ext uri="{FF2B5EF4-FFF2-40B4-BE49-F238E27FC236}">
                <a16:creationId xmlns:a16="http://schemas.microsoft.com/office/drawing/2014/main" id="{7EA287BD-31EF-46BF-8355-CCD712A78D60}"/>
              </a:ext>
            </a:extLst>
          </p:cNvPr>
          <p:cNvSpPr txBox="1">
            <a:spLocks/>
          </p:cNvSpPr>
          <p:nvPr/>
        </p:nvSpPr>
        <p:spPr>
          <a:xfrm>
            <a:off x="409260" y="330735"/>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mj-lt"/>
                <a:ea typeface="+mj-ea"/>
                <a:cs typeface="+mj-cs"/>
              </a:defRPr>
            </a:lvl1pPr>
          </a:lstStyle>
          <a:p>
            <a:r>
              <a:rPr lang="en-US" b="1" dirty="0"/>
              <a:t>Johnson Noise - DC</a:t>
            </a:r>
            <a:endParaRPr lang="en-AT" b="1" dirty="0"/>
          </a:p>
        </p:txBody>
      </p:sp>
    </p:spTree>
    <p:extLst>
      <p:ext uri="{BB962C8B-B14F-4D97-AF65-F5344CB8AC3E}">
        <p14:creationId xmlns:p14="http://schemas.microsoft.com/office/powerpoint/2010/main" val="2576289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9" name="Straight Connector 78">
            <a:extLst>
              <a:ext uri="{FF2B5EF4-FFF2-40B4-BE49-F238E27FC236}">
                <a16:creationId xmlns:a16="http://schemas.microsoft.com/office/drawing/2014/main" id="{ABC8CBA7-3B6B-5818-B7CE-0A2CC56C19A9}"/>
              </a:ext>
            </a:extLst>
          </p:cNvPr>
          <p:cNvCxnSpPr>
            <a:cxnSpLocks/>
          </p:cNvCxnSpPr>
          <p:nvPr/>
        </p:nvCxnSpPr>
        <p:spPr>
          <a:xfrm>
            <a:off x="8247891" y="2740810"/>
            <a:ext cx="0" cy="1601944"/>
          </a:xfrm>
          <a:prstGeom prst="line">
            <a:avLst/>
          </a:prstGeom>
        </p:spPr>
        <p:style>
          <a:lnRef idx="2">
            <a:schemeClr val="dk1"/>
          </a:lnRef>
          <a:fillRef idx="0">
            <a:schemeClr val="dk1"/>
          </a:fillRef>
          <a:effectRef idx="1">
            <a:schemeClr val="dk1"/>
          </a:effectRef>
          <a:fontRef idx="minor">
            <a:schemeClr val="tx1"/>
          </a:fontRef>
        </p:style>
      </p:cxnSp>
      <p:sp>
        <p:nvSpPr>
          <p:cNvPr id="78" name="Pentagon 77">
            <a:extLst>
              <a:ext uri="{FF2B5EF4-FFF2-40B4-BE49-F238E27FC236}">
                <a16:creationId xmlns:a16="http://schemas.microsoft.com/office/drawing/2014/main" id="{B3B478F0-5605-1FE1-3770-C62B528F333D}"/>
              </a:ext>
            </a:extLst>
          </p:cNvPr>
          <p:cNvSpPr/>
          <p:nvPr/>
        </p:nvSpPr>
        <p:spPr>
          <a:xfrm>
            <a:off x="4938503" y="3350509"/>
            <a:ext cx="6869111" cy="376119"/>
          </a:xfrm>
          <a:prstGeom prst="homePlat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 name="Date Placeholder 3">
            <a:extLst>
              <a:ext uri="{FF2B5EF4-FFF2-40B4-BE49-F238E27FC236}">
                <a16:creationId xmlns:a16="http://schemas.microsoft.com/office/drawing/2014/main" id="{7EBDDDE5-0D91-2B06-5BDC-A18648086F29}"/>
              </a:ext>
            </a:extLst>
          </p:cNvPr>
          <p:cNvSpPr>
            <a:spLocks noGrp="1"/>
          </p:cNvSpPr>
          <p:nvPr>
            <p:ph type="dt" sz="half" idx="10"/>
          </p:nvPr>
        </p:nvSpPr>
        <p:spPr/>
        <p:txBody>
          <a:bodyPr/>
          <a:lstStyle/>
          <a:p>
            <a:fld id="{6861D6AC-3BAC-4A50-9479-1E7CD895A648}" type="datetime1">
              <a:rPr lang="de-CH" noProof="0" smtClean="0"/>
              <a:t>19.07.22</a:t>
            </a:fld>
            <a:endParaRPr lang="de-CH" noProof="0"/>
          </a:p>
        </p:txBody>
      </p:sp>
      <p:sp>
        <p:nvSpPr>
          <p:cNvPr id="6" name="Slide Number Placeholder 5">
            <a:extLst>
              <a:ext uri="{FF2B5EF4-FFF2-40B4-BE49-F238E27FC236}">
                <a16:creationId xmlns:a16="http://schemas.microsoft.com/office/drawing/2014/main" id="{EBB46EFF-384E-B106-89F0-9BC31B7B8D9E}"/>
              </a:ext>
            </a:extLst>
          </p:cNvPr>
          <p:cNvSpPr>
            <a:spLocks noGrp="1"/>
          </p:cNvSpPr>
          <p:nvPr>
            <p:ph type="sldNum" sz="quarter" idx="12"/>
          </p:nvPr>
        </p:nvSpPr>
        <p:spPr/>
        <p:txBody>
          <a:bodyPr/>
          <a:lstStyle/>
          <a:p>
            <a:fld id="{5ACA52AF-F19D-405C-AD5F-7D94B96A5CC3}" type="slidenum">
              <a:rPr lang="de-CH" noProof="0" smtClean="0"/>
              <a:t>2</a:t>
            </a:fld>
            <a:endParaRPr lang="de-CH" noProof="0"/>
          </a:p>
        </p:txBody>
      </p:sp>
      <p:pic>
        <p:nvPicPr>
          <p:cNvPr id="1026" name="Picture 2" descr="TU Wien, Austria | Study.eu">
            <a:extLst>
              <a:ext uri="{FF2B5EF4-FFF2-40B4-BE49-F238E27FC236}">
                <a16:creationId xmlns:a16="http://schemas.microsoft.com/office/drawing/2014/main" id="{7A7CC339-0E28-A13B-ED30-3701679D7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820" y="832927"/>
            <a:ext cx="1633728" cy="6823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 Staffnet | ETH Zurich">
            <a:extLst>
              <a:ext uri="{FF2B5EF4-FFF2-40B4-BE49-F238E27FC236}">
                <a16:creationId xmlns:a16="http://schemas.microsoft.com/office/drawing/2014/main" id="{2FB9121A-E6A0-5BEF-4FA4-C7A3C69DAB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38" t="28906" r="-1" b="29459"/>
          <a:stretch/>
        </p:blipFill>
        <p:spPr bwMode="auto">
          <a:xfrm>
            <a:off x="5550934" y="848666"/>
            <a:ext cx="2321528" cy="646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1384E90-87E8-8117-69A7-68CB3001DD8F}"/>
              </a:ext>
            </a:extLst>
          </p:cNvPr>
          <p:cNvSpPr txBox="1"/>
          <p:nvPr/>
        </p:nvSpPr>
        <p:spPr>
          <a:xfrm>
            <a:off x="1249684" y="418952"/>
            <a:ext cx="2036064" cy="369332"/>
          </a:xfrm>
          <a:prstGeom prst="rect">
            <a:avLst/>
          </a:prstGeom>
          <a:noFill/>
        </p:spPr>
        <p:txBody>
          <a:bodyPr wrap="square" rtlCol="0">
            <a:spAutoFit/>
          </a:bodyPr>
          <a:lstStyle/>
          <a:p>
            <a:r>
              <a:rPr lang="en-AT" b="1" dirty="0"/>
              <a:t>BSc. Physics</a:t>
            </a:r>
          </a:p>
        </p:txBody>
      </p:sp>
      <p:cxnSp>
        <p:nvCxnSpPr>
          <p:cNvPr id="40" name="Straight Arrow Connector 39">
            <a:extLst>
              <a:ext uri="{FF2B5EF4-FFF2-40B4-BE49-F238E27FC236}">
                <a16:creationId xmlns:a16="http://schemas.microsoft.com/office/drawing/2014/main" id="{49A29867-2CBC-F225-9F8A-BAF11C377C73}"/>
              </a:ext>
            </a:extLst>
          </p:cNvPr>
          <p:cNvCxnSpPr>
            <a:cxnSpLocks/>
          </p:cNvCxnSpPr>
          <p:nvPr/>
        </p:nvCxnSpPr>
        <p:spPr>
          <a:xfrm flipV="1">
            <a:off x="2225043" y="812033"/>
            <a:ext cx="0" cy="2526445"/>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50" name="Elbow Connector 49">
            <a:extLst>
              <a:ext uri="{FF2B5EF4-FFF2-40B4-BE49-F238E27FC236}">
                <a16:creationId xmlns:a16="http://schemas.microsoft.com/office/drawing/2014/main" id="{5AEE043A-0C42-9A1D-8C07-7C7EB2ABE1D8}"/>
              </a:ext>
            </a:extLst>
          </p:cNvPr>
          <p:cNvCxnSpPr>
            <a:cxnSpLocks/>
          </p:cNvCxnSpPr>
          <p:nvPr/>
        </p:nvCxnSpPr>
        <p:spPr>
          <a:xfrm>
            <a:off x="2225042" y="1226257"/>
            <a:ext cx="987553" cy="456239"/>
          </a:xfrm>
          <a:prstGeom prst="bentConnector3">
            <a:avLst/>
          </a:prstGeom>
        </p:spPr>
        <p:style>
          <a:lnRef idx="2">
            <a:schemeClr val="dk1"/>
          </a:lnRef>
          <a:fillRef idx="0">
            <a:schemeClr val="dk1"/>
          </a:fillRef>
          <a:effectRef idx="1">
            <a:schemeClr val="dk1"/>
          </a:effectRef>
          <a:fontRef idx="minor">
            <a:schemeClr val="tx1"/>
          </a:fontRef>
        </p:style>
      </p:cxnSp>
      <p:sp>
        <p:nvSpPr>
          <p:cNvPr id="53" name="TextBox 52">
            <a:extLst>
              <a:ext uri="{FF2B5EF4-FFF2-40B4-BE49-F238E27FC236}">
                <a16:creationId xmlns:a16="http://schemas.microsoft.com/office/drawing/2014/main" id="{F8E1BA63-0319-6116-D80F-787592670F7F}"/>
              </a:ext>
            </a:extLst>
          </p:cNvPr>
          <p:cNvSpPr txBox="1"/>
          <p:nvPr/>
        </p:nvSpPr>
        <p:spPr>
          <a:xfrm>
            <a:off x="3212595" y="1515238"/>
            <a:ext cx="2804160" cy="769441"/>
          </a:xfrm>
          <a:prstGeom prst="rect">
            <a:avLst/>
          </a:prstGeom>
          <a:noFill/>
        </p:spPr>
        <p:txBody>
          <a:bodyPr wrap="square" rtlCol="0">
            <a:spAutoFit/>
          </a:bodyPr>
          <a:lstStyle/>
          <a:p>
            <a:r>
              <a:rPr lang="en-AT" sz="1600" b="1" dirty="0"/>
              <a:t>Thesis</a:t>
            </a:r>
          </a:p>
          <a:p>
            <a:r>
              <a:rPr lang="en-AT" sz="1400" dirty="0"/>
              <a:t>Quantum Optics Lab </a:t>
            </a:r>
          </a:p>
          <a:p>
            <a:r>
              <a:rPr lang="en-AT" sz="1400" dirty="0"/>
              <a:t>Prof. Schmiedmayer </a:t>
            </a:r>
          </a:p>
        </p:txBody>
      </p:sp>
      <p:cxnSp>
        <p:nvCxnSpPr>
          <p:cNvPr id="58" name="Straight Arrow Connector 57">
            <a:extLst>
              <a:ext uri="{FF2B5EF4-FFF2-40B4-BE49-F238E27FC236}">
                <a16:creationId xmlns:a16="http://schemas.microsoft.com/office/drawing/2014/main" id="{6B0BF52E-4F64-1A55-B6B8-B1468FF0FF68}"/>
              </a:ext>
            </a:extLst>
          </p:cNvPr>
          <p:cNvCxnSpPr>
            <a:cxnSpLocks/>
          </p:cNvCxnSpPr>
          <p:nvPr/>
        </p:nvCxnSpPr>
        <p:spPr>
          <a:xfrm flipV="1">
            <a:off x="7754115" y="832927"/>
            <a:ext cx="0" cy="2526445"/>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59" name="TextBox 58">
            <a:extLst>
              <a:ext uri="{FF2B5EF4-FFF2-40B4-BE49-F238E27FC236}">
                <a16:creationId xmlns:a16="http://schemas.microsoft.com/office/drawing/2014/main" id="{16B7A1B1-8F21-C8E7-8ADD-314E8CE13E3E}"/>
              </a:ext>
            </a:extLst>
          </p:cNvPr>
          <p:cNvSpPr txBox="1"/>
          <p:nvPr/>
        </p:nvSpPr>
        <p:spPr>
          <a:xfrm>
            <a:off x="7095748" y="417841"/>
            <a:ext cx="2036064" cy="369332"/>
          </a:xfrm>
          <a:prstGeom prst="rect">
            <a:avLst/>
          </a:prstGeom>
          <a:noFill/>
        </p:spPr>
        <p:txBody>
          <a:bodyPr wrap="square" rtlCol="0">
            <a:spAutoFit/>
          </a:bodyPr>
          <a:lstStyle/>
          <a:p>
            <a:r>
              <a:rPr lang="en-AT" b="1" dirty="0"/>
              <a:t>MSc. Physics</a:t>
            </a:r>
          </a:p>
        </p:txBody>
      </p:sp>
      <p:cxnSp>
        <p:nvCxnSpPr>
          <p:cNvPr id="60" name="Elbow Connector 59">
            <a:extLst>
              <a:ext uri="{FF2B5EF4-FFF2-40B4-BE49-F238E27FC236}">
                <a16:creationId xmlns:a16="http://schemas.microsoft.com/office/drawing/2014/main" id="{22608222-4200-7A72-7480-0CAFC40A10E1}"/>
              </a:ext>
            </a:extLst>
          </p:cNvPr>
          <p:cNvCxnSpPr>
            <a:cxnSpLocks/>
          </p:cNvCxnSpPr>
          <p:nvPr/>
        </p:nvCxnSpPr>
        <p:spPr>
          <a:xfrm>
            <a:off x="7754115" y="1595723"/>
            <a:ext cx="987553" cy="456239"/>
          </a:xfrm>
          <a:prstGeom prst="bentConnector3">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784430AE-A917-6CB3-0199-E63437334328}"/>
              </a:ext>
            </a:extLst>
          </p:cNvPr>
          <p:cNvCxnSpPr/>
          <p:nvPr/>
        </p:nvCxnSpPr>
        <p:spPr>
          <a:xfrm>
            <a:off x="8247891" y="2051962"/>
            <a:ext cx="0" cy="691238"/>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1CE45296-D264-5C29-D857-2268B9D474B7}"/>
              </a:ext>
            </a:extLst>
          </p:cNvPr>
          <p:cNvCxnSpPr>
            <a:cxnSpLocks/>
          </p:cNvCxnSpPr>
          <p:nvPr/>
        </p:nvCxnSpPr>
        <p:spPr>
          <a:xfrm>
            <a:off x="8247891" y="2740810"/>
            <a:ext cx="493777" cy="0"/>
          </a:xfrm>
          <a:prstGeom prst="line">
            <a:avLst/>
          </a:prstGeom>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541C44BF-BAA7-3AB4-7804-AA1E4CCF6B35}"/>
              </a:ext>
            </a:extLst>
          </p:cNvPr>
          <p:cNvSpPr txBox="1"/>
          <p:nvPr/>
        </p:nvSpPr>
        <p:spPr>
          <a:xfrm>
            <a:off x="8842188" y="1497884"/>
            <a:ext cx="2804160" cy="769441"/>
          </a:xfrm>
          <a:prstGeom prst="rect">
            <a:avLst/>
          </a:prstGeom>
          <a:noFill/>
        </p:spPr>
        <p:txBody>
          <a:bodyPr wrap="square" rtlCol="0">
            <a:spAutoFit/>
          </a:bodyPr>
          <a:lstStyle/>
          <a:p>
            <a:r>
              <a:rPr lang="en-AT" sz="1600" b="1" dirty="0"/>
              <a:t>Semester Project</a:t>
            </a:r>
          </a:p>
          <a:p>
            <a:r>
              <a:rPr lang="en-AT" sz="1400" dirty="0"/>
              <a:t>Spin Physics Group  </a:t>
            </a:r>
          </a:p>
          <a:p>
            <a:r>
              <a:rPr lang="en-AT" sz="1400" dirty="0"/>
              <a:t>C. Degen </a:t>
            </a:r>
          </a:p>
        </p:txBody>
      </p:sp>
      <p:sp>
        <p:nvSpPr>
          <p:cNvPr id="68" name="TextBox 67">
            <a:extLst>
              <a:ext uri="{FF2B5EF4-FFF2-40B4-BE49-F238E27FC236}">
                <a16:creationId xmlns:a16="http://schemas.microsoft.com/office/drawing/2014/main" id="{BEC4B12A-9EC2-A414-C4BE-CCDF6E3FEA3E}"/>
              </a:ext>
            </a:extLst>
          </p:cNvPr>
          <p:cNvSpPr txBox="1"/>
          <p:nvPr/>
        </p:nvSpPr>
        <p:spPr>
          <a:xfrm>
            <a:off x="8842187" y="2477882"/>
            <a:ext cx="3447349" cy="769441"/>
          </a:xfrm>
          <a:prstGeom prst="rect">
            <a:avLst/>
          </a:prstGeom>
          <a:noFill/>
        </p:spPr>
        <p:txBody>
          <a:bodyPr wrap="square" rtlCol="0">
            <a:spAutoFit/>
          </a:bodyPr>
          <a:lstStyle/>
          <a:p>
            <a:r>
              <a:rPr lang="en-AT" sz="1600" b="1" dirty="0"/>
              <a:t>Semester Project</a:t>
            </a:r>
          </a:p>
          <a:p>
            <a:r>
              <a:rPr lang="en-AT" sz="1400" dirty="0"/>
              <a:t>Trapped Ion Quantum Information </a:t>
            </a:r>
          </a:p>
          <a:p>
            <a:r>
              <a:rPr lang="en-AT" sz="1400" dirty="0"/>
              <a:t>J. Home  </a:t>
            </a:r>
          </a:p>
        </p:txBody>
      </p:sp>
      <p:sp>
        <p:nvSpPr>
          <p:cNvPr id="76" name="TextBox 75">
            <a:extLst>
              <a:ext uri="{FF2B5EF4-FFF2-40B4-BE49-F238E27FC236}">
                <a16:creationId xmlns:a16="http://schemas.microsoft.com/office/drawing/2014/main" id="{5B6661C0-8399-A763-7A25-60BB8E4AD9C4}"/>
              </a:ext>
            </a:extLst>
          </p:cNvPr>
          <p:cNvSpPr txBox="1"/>
          <p:nvPr/>
        </p:nvSpPr>
        <p:spPr>
          <a:xfrm>
            <a:off x="8842187" y="3958034"/>
            <a:ext cx="3136455" cy="1631216"/>
          </a:xfrm>
          <a:prstGeom prst="rect">
            <a:avLst/>
          </a:prstGeom>
          <a:noFill/>
        </p:spPr>
        <p:txBody>
          <a:bodyPr wrap="square" rtlCol="0">
            <a:spAutoFit/>
          </a:bodyPr>
          <a:lstStyle/>
          <a:p>
            <a:r>
              <a:rPr lang="en-AT" sz="1600" b="1" dirty="0"/>
              <a:t>Master Thesis </a:t>
            </a:r>
          </a:p>
          <a:p>
            <a:r>
              <a:rPr lang="en-AT" sz="1400" dirty="0"/>
              <a:t>Trapped Ion Quantum Information</a:t>
            </a:r>
          </a:p>
          <a:p>
            <a:r>
              <a:rPr lang="en-AT" sz="1400" dirty="0"/>
              <a:t>WIQR Subgroup  </a:t>
            </a:r>
          </a:p>
          <a:p>
            <a:r>
              <a:rPr lang="en-AT" sz="1400" dirty="0"/>
              <a:t>J. Home , C. Axline </a:t>
            </a:r>
          </a:p>
          <a:p>
            <a:endParaRPr lang="en-AT" sz="1400" dirty="0"/>
          </a:p>
          <a:p>
            <a:endParaRPr lang="en-AT" sz="1400" dirty="0"/>
          </a:p>
          <a:p>
            <a:endParaRPr lang="en-AT" sz="1400" dirty="0"/>
          </a:p>
        </p:txBody>
      </p:sp>
      <p:sp>
        <p:nvSpPr>
          <p:cNvPr id="77" name="Pentagon 76">
            <a:extLst>
              <a:ext uri="{FF2B5EF4-FFF2-40B4-BE49-F238E27FC236}">
                <a16:creationId xmlns:a16="http://schemas.microsoft.com/office/drawing/2014/main" id="{1131DFBD-F2C1-F491-5FB8-4C44C2CDA5A6}"/>
              </a:ext>
            </a:extLst>
          </p:cNvPr>
          <p:cNvSpPr/>
          <p:nvPr/>
        </p:nvSpPr>
        <p:spPr>
          <a:xfrm>
            <a:off x="755905" y="3357162"/>
            <a:ext cx="4882883" cy="369333"/>
          </a:xfrm>
          <a:prstGeom prst="homePlat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81" name="Straight Connector 80">
            <a:extLst>
              <a:ext uri="{FF2B5EF4-FFF2-40B4-BE49-F238E27FC236}">
                <a16:creationId xmlns:a16="http://schemas.microsoft.com/office/drawing/2014/main" id="{43EFA650-AB4F-DFCA-3C60-D838197DEF92}"/>
              </a:ext>
            </a:extLst>
          </p:cNvPr>
          <p:cNvCxnSpPr>
            <a:cxnSpLocks/>
          </p:cNvCxnSpPr>
          <p:nvPr/>
        </p:nvCxnSpPr>
        <p:spPr>
          <a:xfrm>
            <a:off x="8247891" y="4358652"/>
            <a:ext cx="493777" cy="0"/>
          </a:xfrm>
          <a:prstGeom prst="line">
            <a:avLst/>
          </a:prstGeom>
        </p:spPr>
        <p:style>
          <a:lnRef idx="2">
            <a:schemeClr val="dk1"/>
          </a:lnRef>
          <a:fillRef idx="0">
            <a:schemeClr val="dk1"/>
          </a:fillRef>
          <a:effectRef idx="1">
            <a:schemeClr val="dk1"/>
          </a:effectRef>
          <a:fontRef idx="minor">
            <a:schemeClr val="tx1"/>
          </a:fontRef>
        </p:style>
      </p:cxnSp>
      <p:pic>
        <p:nvPicPr>
          <p:cNvPr id="82" name="Picture 2" descr="tiqi-logo">
            <a:extLst>
              <a:ext uri="{FF2B5EF4-FFF2-40B4-BE49-F238E27FC236}">
                <a16:creationId xmlns:a16="http://schemas.microsoft.com/office/drawing/2014/main" id="{51B61C49-91B0-486D-BD72-FBC9E3399F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2870" y="5025175"/>
            <a:ext cx="1854744" cy="123649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5A12151-855C-F2F5-E8E5-F20E4C35D071}"/>
              </a:ext>
            </a:extLst>
          </p:cNvPr>
          <p:cNvSpPr txBox="1"/>
          <p:nvPr/>
        </p:nvSpPr>
        <p:spPr>
          <a:xfrm>
            <a:off x="2455371" y="5025175"/>
            <a:ext cx="3936281" cy="369332"/>
          </a:xfrm>
          <a:prstGeom prst="rect">
            <a:avLst/>
          </a:prstGeom>
          <a:noFill/>
        </p:spPr>
        <p:txBody>
          <a:bodyPr wrap="square" rtlCol="0">
            <a:spAutoFit/>
          </a:bodyPr>
          <a:lstStyle/>
          <a:p>
            <a:pPr marL="285750" indent="-285750">
              <a:buFont typeface="Arial" panose="020B0604020202020204" pitchFamily="34" charset="0"/>
              <a:buChar char="•"/>
            </a:pPr>
            <a:r>
              <a:rPr lang="en-AT" dirty="0"/>
              <a:t>For typical gate speeds: </a:t>
            </a:r>
          </a:p>
        </p:txBody>
      </p:sp>
      <p:pic>
        <p:nvPicPr>
          <p:cNvPr id="24" name="Picture 23">
            <a:extLst>
              <a:ext uri="{FF2B5EF4-FFF2-40B4-BE49-F238E27FC236}">
                <a16:creationId xmlns:a16="http://schemas.microsoft.com/office/drawing/2014/main" id="{3FC53BEB-0FC3-C8ED-66A2-C1655709C7D6}"/>
              </a:ext>
            </a:extLst>
          </p:cNvPr>
          <p:cNvPicPr>
            <a:picLocks/>
          </p:cNvPicPr>
          <p:nvPr/>
        </p:nvPicPr>
        <p:blipFill>
          <a:blip r:embed="rId6"/>
          <a:stretch>
            <a:fillRect/>
          </a:stretch>
        </p:blipFill>
        <p:spPr>
          <a:xfrm>
            <a:off x="5555159" y="5394507"/>
            <a:ext cx="1700764" cy="506634"/>
          </a:xfrm>
          <a:prstGeom prst="rect">
            <a:avLst/>
          </a:prstGeom>
          <a:ln w="12700">
            <a:solidFill>
              <a:srgbClr val="FF0000"/>
            </a:solidFill>
          </a:ln>
        </p:spPr>
      </p:pic>
    </p:spTree>
    <p:extLst>
      <p:ext uri="{BB962C8B-B14F-4D97-AF65-F5344CB8AC3E}">
        <p14:creationId xmlns:p14="http://schemas.microsoft.com/office/powerpoint/2010/main" val="402510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scatter chart&#10;&#10;Description automatically generated">
            <a:extLst>
              <a:ext uri="{FF2B5EF4-FFF2-40B4-BE49-F238E27FC236}">
                <a16:creationId xmlns:a16="http://schemas.microsoft.com/office/drawing/2014/main" id="{A08AC199-C179-1C4A-D063-0D5F6DDBB6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986" y="2419905"/>
            <a:ext cx="7293076" cy="4062424"/>
          </a:xfrm>
          <a:prstGeom prst="rect">
            <a:avLst/>
          </a:prstGeom>
        </p:spPr>
      </p:pic>
      <p:sp>
        <p:nvSpPr>
          <p:cNvPr id="4" name="Date Placeholder 3">
            <a:extLst>
              <a:ext uri="{FF2B5EF4-FFF2-40B4-BE49-F238E27FC236}">
                <a16:creationId xmlns:a16="http://schemas.microsoft.com/office/drawing/2014/main" id="{80EE9744-E7B8-B02A-2CFD-1D7903A79D51}"/>
              </a:ext>
            </a:extLst>
          </p:cNvPr>
          <p:cNvSpPr>
            <a:spLocks noGrp="1"/>
          </p:cNvSpPr>
          <p:nvPr>
            <p:ph type="dt" sz="half" idx="10"/>
          </p:nvPr>
        </p:nvSpPr>
        <p:spPr/>
        <p:txBody>
          <a:bodyPr/>
          <a:lstStyle/>
          <a:p>
            <a:fld id="{360162FC-E8FF-4D52-8F53-8F2A2A3AD348}" type="datetime1">
              <a:rPr lang="de-CH" noProof="0" smtClean="0"/>
              <a:t>19.07.22</a:t>
            </a:fld>
            <a:endParaRPr lang="de-CH" noProof="0"/>
          </a:p>
        </p:txBody>
      </p:sp>
      <p:sp>
        <p:nvSpPr>
          <p:cNvPr id="6" name="Slide Number Placeholder 5">
            <a:extLst>
              <a:ext uri="{FF2B5EF4-FFF2-40B4-BE49-F238E27FC236}">
                <a16:creationId xmlns:a16="http://schemas.microsoft.com/office/drawing/2014/main" id="{5A3F24E8-FEF2-8BB1-F5D6-ABA210199ED0}"/>
              </a:ext>
            </a:extLst>
          </p:cNvPr>
          <p:cNvSpPr>
            <a:spLocks noGrp="1"/>
          </p:cNvSpPr>
          <p:nvPr>
            <p:ph type="sldNum" sz="quarter" idx="12"/>
          </p:nvPr>
        </p:nvSpPr>
        <p:spPr/>
        <p:txBody>
          <a:bodyPr/>
          <a:lstStyle/>
          <a:p>
            <a:fld id="{5ACA52AF-F19D-405C-AD5F-7D94B96A5CC3}" type="slidenum">
              <a:rPr lang="de-CH" noProof="0" smtClean="0"/>
              <a:t>20</a:t>
            </a:fld>
            <a:endParaRPr lang="de-CH" noProof="0"/>
          </a:p>
        </p:txBody>
      </p:sp>
      <p:pic>
        <p:nvPicPr>
          <p:cNvPr id="47" name="Picture 46">
            <a:extLst>
              <a:ext uri="{FF2B5EF4-FFF2-40B4-BE49-F238E27FC236}">
                <a16:creationId xmlns:a16="http://schemas.microsoft.com/office/drawing/2014/main" id="{28FF7728-C9DE-1C9E-F8F7-B150B638D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9621" y="407726"/>
            <a:ext cx="7293076" cy="1150938"/>
          </a:xfrm>
          <a:prstGeom prst="rect">
            <a:avLst/>
          </a:prstGeom>
        </p:spPr>
      </p:pic>
      <p:sp>
        <p:nvSpPr>
          <p:cNvPr id="53" name="TextBox 52">
            <a:extLst>
              <a:ext uri="{FF2B5EF4-FFF2-40B4-BE49-F238E27FC236}">
                <a16:creationId xmlns:a16="http://schemas.microsoft.com/office/drawing/2014/main" id="{53CEC377-5FDB-186B-8FAE-B756A8EB2BE7}"/>
              </a:ext>
            </a:extLst>
          </p:cNvPr>
          <p:cNvSpPr txBox="1"/>
          <p:nvPr/>
        </p:nvSpPr>
        <p:spPr>
          <a:xfrm>
            <a:off x="6761926" y="1843842"/>
            <a:ext cx="1820364" cy="369332"/>
          </a:xfrm>
          <a:prstGeom prst="rect">
            <a:avLst/>
          </a:prstGeom>
          <a:noFill/>
        </p:spPr>
        <p:txBody>
          <a:bodyPr wrap="square" rtlCol="0">
            <a:spAutoFit/>
          </a:bodyPr>
          <a:lstStyle/>
          <a:p>
            <a:r>
              <a:rPr lang="en-AT" dirty="0"/>
              <a:t>Measure  </a:t>
            </a:r>
          </a:p>
        </p:txBody>
      </p:sp>
      <p:pic>
        <p:nvPicPr>
          <p:cNvPr id="54" name="Picture 53">
            <a:extLst>
              <a:ext uri="{FF2B5EF4-FFF2-40B4-BE49-F238E27FC236}">
                <a16:creationId xmlns:a16="http://schemas.microsoft.com/office/drawing/2014/main" id="{02DB5AF6-05CD-2507-EE96-EB95246792BA}"/>
              </a:ext>
            </a:extLst>
          </p:cNvPr>
          <p:cNvPicPr>
            <a:picLocks/>
          </p:cNvPicPr>
          <p:nvPr/>
        </p:nvPicPr>
        <p:blipFill>
          <a:blip r:embed="rId4"/>
          <a:stretch>
            <a:fillRect/>
          </a:stretch>
        </p:blipFill>
        <p:spPr>
          <a:xfrm>
            <a:off x="7863572" y="1878562"/>
            <a:ext cx="397293" cy="369332"/>
          </a:xfrm>
          <a:prstGeom prst="rect">
            <a:avLst/>
          </a:prstGeom>
        </p:spPr>
      </p:pic>
      <p:cxnSp>
        <p:nvCxnSpPr>
          <p:cNvPr id="58" name="Straight Arrow Connector 57">
            <a:extLst>
              <a:ext uri="{FF2B5EF4-FFF2-40B4-BE49-F238E27FC236}">
                <a16:creationId xmlns:a16="http://schemas.microsoft.com/office/drawing/2014/main" id="{A653B24F-B30B-0F4C-C124-77DACAE1541C}"/>
              </a:ext>
            </a:extLst>
          </p:cNvPr>
          <p:cNvCxnSpPr>
            <a:cxnSpLocks/>
          </p:cNvCxnSpPr>
          <p:nvPr/>
        </p:nvCxnSpPr>
        <p:spPr>
          <a:xfrm flipV="1">
            <a:off x="7819277" y="1040896"/>
            <a:ext cx="0" cy="8376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38226B7-9228-D7B9-5E7B-89EC170F3F19}"/>
              </a:ext>
            </a:extLst>
          </p:cNvPr>
          <p:cNvCxnSpPr>
            <a:cxnSpLocks/>
          </p:cNvCxnSpPr>
          <p:nvPr/>
        </p:nvCxnSpPr>
        <p:spPr>
          <a:xfrm>
            <a:off x="8361165" y="2063228"/>
            <a:ext cx="44224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6EEFB96-E680-16CA-C400-18F82876EC52}"/>
              </a:ext>
            </a:extLst>
          </p:cNvPr>
          <p:cNvSpPr txBox="1"/>
          <p:nvPr/>
        </p:nvSpPr>
        <p:spPr>
          <a:xfrm>
            <a:off x="8803414" y="1890008"/>
            <a:ext cx="3219283" cy="646331"/>
          </a:xfrm>
          <a:prstGeom prst="rect">
            <a:avLst/>
          </a:prstGeom>
          <a:noFill/>
        </p:spPr>
        <p:txBody>
          <a:bodyPr wrap="square" rtlCol="0">
            <a:spAutoFit/>
          </a:bodyPr>
          <a:lstStyle/>
          <a:p>
            <a:r>
              <a:rPr lang="en-AT" dirty="0"/>
              <a:t>Propagate through simulation of CFB till electrodes  </a:t>
            </a:r>
          </a:p>
        </p:txBody>
      </p:sp>
      <p:sp>
        <p:nvSpPr>
          <p:cNvPr id="13" name="Title 1">
            <a:extLst>
              <a:ext uri="{FF2B5EF4-FFF2-40B4-BE49-F238E27FC236}">
                <a16:creationId xmlns:a16="http://schemas.microsoft.com/office/drawing/2014/main" id="{DF6D8A83-D1DF-42D2-BE37-AFD16932488A}"/>
              </a:ext>
            </a:extLst>
          </p:cNvPr>
          <p:cNvSpPr txBox="1">
            <a:spLocks/>
          </p:cNvSpPr>
          <p:nvPr/>
        </p:nvSpPr>
        <p:spPr>
          <a:xfrm>
            <a:off x="409260" y="330735"/>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mj-lt"/>
                <a:ea typeface="+mj-ea"/>
                <a:cs typeface="+mj-cs"/>
              </a:defRPr>
            </a:lvl1pPr>
          </a:lstStyle>
          <a:p>
            <a:r>
              <a:rPr lang="en-US" b="1" dirty="0"/>
              <a:t>Johnson Noise - DC</a:t>
            </a:r>
            <a:endParaRPr lang="en-AT" b="1" dirty="0"/>
          </a:p>
        </p:txBody>
      </p:sp>
    </p:spTree>
    <p:extLst>
      <p:ext uri="{BB962C8B-B14F-4D97-AF65-F5344CB8AC3E}">
        <p14:creationId xmlns:p14="http://schemas.microsoft.com/office/powerpoint/2010/main" val="173378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5E2C93E-399B-737A-CE2E-1E0825595D7C}"/>
              </a:ext>
            </a:extLst>
          </p:cNvPr>
          <p:cNvSpPr>
            <a:spLocks noGrp="1"/>
          </p:cNvSpPr>
          <p:nvPr>
            <p:ph type="dt" sz="half" idx="10"/>
          </p:nvPr>
        </p:nvSpPr>
        <p:spPr/>
        <p:txBody>
          <a:bodyPr/>
          <a:lstStyle/>
          <a:p>
            <a:fld id="{360162FC-E8FF-4D52-8F53-8F2A2A3AD348}" type="datetime1">
              <a:rPr lang="de-CH" noProof="0" smtClean="0"/>
              <a:t>19.07.22</a:t>
            </a:fld>
            <a:endParaRPr lang="de-CH" noProof="0"/>
          </a:p>
        </p:txBody>
      </p:sp>
      <p:sp>
        <p:nvSpPr>
          <p:cNvPr id="6" name="Slide Number Placeholder 5">
            <a:extLst>
              <a:ext uri="{FF2B5EF4-FFF2-40B4-BE49-F238E27FC236}">
                <a16:creationId xmlns:a16="http://schemas.microsoft.com/office/drawing/2014/main" id="{BE0F71BF-78A4-B68C-D765-8E09F66F2284}"/>
              </a:ext>
            </a:extLst>
          </p:cNvPr>
          <p:cNvSpPr>
            <a:spLocks noGrp="1"/>
          </p:cNvSpPr>
          <p:nvPr>
            <p:ph type="sldNum" sz="quarter" idx="12"/>
          </p:nvPr>
        </p:nvSpPr>
        <p:spPr/>
        <p:txBody>
          <a:bodyPr/>
          <a:lstStyle/>
          <a:p>
            <a:fld id="{5ACA52AF-F19D-405C-AD5F-7D94B96A5CC3}" type="slidenum">
              <a:rPr lang="de-CH" noProof="0" smtClean="0"/>
              <a:t>21</a:t>
            </a:fld>
            <a:endParaRPr lang="de-CH" noProof="0"/>
          </a:p>
        </p:txBody>
      </p:sp>
      <p:pic>
        <p:nvPicPr>
          <p:cNvPr id="12" name="Picture 11" descr="Chart, scatter chart&#10;&#10;Description automatically generated">
            <a:extLst>
              <a:ext uri="{FF2B5EF4-FFF2-40B4-BE49-F238E27FC236}">
                <a16:creationId xmlns:a16="http://schemas.microsoft.com/office/drawing/2014/main" id="{4EF1DE94-185A-116D-AD3B-2F98188AFDA1}"/>
              </a:ext>
            </a:extLst>
          </p:cNvPr>
          <p:cNvPicPr>
            <a:picLocks noChangeAspect="1"/>
          </p:cNvPicPr>
          <p:nvPr/>
        </p:nvPicPr>
        <p:blipFill rotWithShape="1">
          <a:blip r:embed="rId2">
            <a:extLst>
              <a:ext uri="{28A0092B-C50C-407E-A947-70E740481C1C}">
                <a14:useLocalDpi xmlns:a14="http://schemas.microsoft.com/office/drawing/2010/main" val="0"/>
              </a:ext>
            </a:extLst>
          </a:blip>
          <a:srcRect t="8304"/>
          <a:stretch/>
        </p:blipFill>
        <p:spPr>
          <a:xfrm>
            <a:off x="1775392" y="856197"/>
            <a:ext cx="9004300" cy="4960940"/>
          </a:xfrm>
          <a:prstGeom prst="rect">
            <a:avLst/>
          </a:prstGeom>
        </p:spPr>
      </p:pic>
      <p:sp>
        <p:nvSpPr>
          <p:cNvPr id="9" name="TextBox 8">
            <a:extLst>
              <a:ext uri="{FF2B5EF4-FFF2-40B4-BE49-F238E27FC236}">
                <a16:creationId xmlns:a16="http://schemas.microsoft.com/office/drawing/2014/main" id="{D8C83656-F0D7-49CE-6AAE-2A65C947E29F}"/>
              </a:ext>
            </a:extLst>
          </p:cNvPr>
          <p:cNvSpPr txBox="1"/>
          <p:nvPr/>
        </p:nvSpPr>
        <p:spPr>
          <a:xfrm>
            <a:off x="351692" y="269679"/>
            <a:ext cx="5744308" cy="369332"/>
          </a:xfrm>
          <a:prstGeom prst="rect">
            <a:avLst/>
          </a:prstGeom>
          <a:noFill/>
        </p:spPr>
        <p:txBody>
          <a:bodyPr wrap="square" rtlCol="0">
            <a:spAutoFit/>
          </a:bodyPr>
          <a:lstStyle/>
          <a:p>
            <a:pPr marL="285750" indent="-285750">
              <a:buFont typeface="Arial" panose="020B0604020202020204" pitchFamily="34" charset="0"/>
              <a:buChar char="•"/>
            </a:pPr>
            <a:r>
              <a:rPr lang="en-AT" dirty="0"/>
              <a:t>Assume worst case: coherent noise</a:t>
            </a:r>
          </a:p>
        </p:txBody>
      </p:sp>
      <p:sp>
        <p:nvSpPr>
          <p:cNvPr id="17" name="TextBox 16">
            <a:extLst>
              <a:ext uri="{FF2B5EF4-FFF2-40B4-BE49-F238E27FC236}">
                <a16:creationId xmlns:a16="http://schemas.microsoft.com/office/drawing/2014/main" id="{2C14950D-9C49-945C-F2B7-E8404D3D5B53}"/>
              </a:ext>
            </a:extLst>
          </p:cNvPr>
          <p:cNvSpPr txBox="1"/>
          <p:nvPr/>
        </p:nvSpPr>
        <p:spPr>
          <a:xfrm>
            <a:off x="4515550" y="6034323"/>
            <a:ext cx="4989692" cy="369332"/>
          </a:xfrm>
          <a:prstGeom prst="rect">
            <a:avLst/>
          </a:prstGeom>
          <a:noFill/>
          <a:ln w="28575">
            <a:solidFill>
              <a:srgbClr val="FF0000"/>
            </a:solidFill>
          </a:ln>
        </p:spPr>
        <p:txBody>
          <a:bodyPr wrap="square" rtlCol="0">
            <a:spAutoFit/>
          </a:bodyPr>
          <a:lstStyle/>
          <a:p>
            <a:r>
              <a:rPr lang="en-AT" dirty="0"/>
              <a:t>Filterboard not filtering noise as planned!  </a:t>
            </a:r>
          </a:p>
        </p:txBody>
      </p:sp>
      <p:pic>
        <p:nvPicPr>
          <p:cNvPr id="3" name="Picture 2" descr="A picture containing text&#10;&#10;Description automatically generated">
            <a:extLst>
              <a:ext uri="{FF2B5EF4-FFF2-40B4-BE49-F238E27FC236}">
                <a16:creationId xmlns:a16="http://schemas.microsoft.com/office/drawing/2014/main" id="{95CA0683-3A92-9C22-C95A-E7CD4CC87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40758" y="3158867"/>
            <a:ext cx="2298700" cy="355600"/>
          </a:xfrm>
          <a:prstGeom prst="rect">
            <a:avLst/>
          </a:prstGeom>
        </p:spPr>
      </p:pic>
    </p:spTree>
    <p:extLst>
      <p:ext uri="{BB962C8B-B14F-4D97-AF65-F5344CB8AC3E}">
        <p14:creationId xmlns:p14="http://schemas.microsoft.com/office/powerpoint/2010/main" val="314905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7033E86-A6BC-24E6-DE34-FD5531663BD3}"/>
              </a:ext>
            </a:extLst>
          </p:cNvPr>
          <p:cNvSpPr>
            <a:spLocks noGrp="1"/>
          </p:cNvSpPr>
          <p:nvPr>
            <p:ph type="dt" sz="half" idx="10"/>
          </p:nvPr>
        </p:nvSpPr>
        <p:spPr/>
        <p:txBody>
          <a:bodyPr/>
          <a:lstStyle/>
          <a:p>
            <a:fld id="{360162FC-E8FF-4D52-8F53-8F2A2A3AD348}" type="datetime1">
              <a:rPr lang="de-CH" noProof="0" smtClean="0"/>
              <a:t>19.07.22</a:t>
            </a:fld>
            <a:endParaRPr lang="de-CH" noProof="0"/>
          </a:p>
        </p:txBody>
      </p:sp>
      <p:sp>
        <p:nvSpPr>
          <p:cNvPr id="6" name="Slide Number Placeholder 5">
            <a:extLst>
              <a:ext uri="{FF2B5EF4-FFF2-40B4-BE49-F238E27FC236}">
                <a16:creationId xmlns:a16="http://schemas.microsoft.com/office/drawing/2014/main" id="{0F31BB81-0976-A3E3-245C-8E0CA5FD5732}"/>
              </a:ext>
            </a:extLst>
          </p:cNvPr>
          <p:cNvSpPr>
            <a:spLocks noGrp="1"/>
          </p:cNvSpPr>
          <p:nvPr>
            <p:ph type="sldNum" sz="quarter" idx="12"/>
          </p:nvPr>
        </p:nvSpPr>
        <p:spPr/>
        <p:txBody>
          <a:bodyPr/>
          <a:lstStyle/>
          <a:p>
            <a:fld id="{5ACA52AF-F19D-405C-AD5F-7D94B96A5CC3}" type="slidenum">
              <a:rPr lang="de-CH" noProof="0" smtClean="0"/>
              <a:t>22</a:t>
            </a:fld>
            <a:endParaRPr lang="de-CH" noProof="0"/>
          </a:p>
        </p:txBody>
      </p:sp>
      <p:sp>
        <p:nvSpPr>
          <p:cNvPr id="14" name="Title 1">
            <a:extLst>
              <a:ext uri="{FF2B5EF4-FFF2-40B4-BE49-F238E27FC236}">
                <a16:creationId xmlns:a16="http://schemas.microsoft.com/office/drawing/2014/main" id="{727BE342-EF8A-0E1D-21E0-9177FE3B035D}"/>
              </a:ext>
            </a:extLst>
          </p:cNvPr>
          <p:cNvSpPr txBox="1">
            <a:spLocks/>
          </p:cNvSpPr>
          <p:nvPr/>
        </p:nvSpPr>
        <p:spPr>
          <a:xfrm>
            <a:off x="409260" y="490475"/>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mj-lt"/>
                <a:ea typeface="+mj-ea"/>
                <a:cs typeface="+mj-cs"/>
              </a:defRPr>
            </a:lvl1pPr>
          </a:lstStyle>
          <a:p>
            <a:r>
              <a:rPr lang="en-AT" b="1" dirty="0"/>
              <a:t>Outlook </a:t>
            </a:r>
          </a:p>
        </p:txBody>
      </p:sp>
      <p:sp>
        <p:nvSpPr>
          <p:cNvPr id="15" name="TextBox 14">
            <a:extLst>
              <a:ext uri="{FF2B5EF4-FFF2-40B4-BE49-F238E27FC236}">
                <a16:creationId xmlns:a16="http://schemas.microsoft.com/office/drawing/2014/main" id="{ABB712C3-9BC5-9693-DB5F-3960D7246109}"/>
              </a:ext>
            </a:extLst>
          </p:cNvPr>
          <p:cNvSpPr txBox="1"/>
          <p:nvPr/>
        </p:nvSpPr>
        <p:spPr>
          <a:xfrm>
            <a:off x="897577" y="1390475"/>
            <a:ext cx="7877907" cy="3693319"/>
          </a:xfrm>
          <a:prstGeom prst="rect">
            <a:avLst/>
          </a:prstGeom>
          <a:noFill/>
        </p:spPr>
        <p:txBody>
          <a:bodyPr wrap="square" rtlCol="0">
            <a:spAutoFit/>
          </a:bodyPr>
          <a:lstStyle/>
          <a:p>
            <a:pPr marL="285750" indent="-285750">
              <a:buFont typeface="Arial" panose="020B0604020202020204" pitchFamily="34" charset="0"/>
              <a:buChar char="•"/>
            </a:pPr>
            <a:r>
              <a:rPr lang="en-AT" dirty="0"/>
              <a:t>Find filtering circuit to lower noise measured at feedthrough</a:t>
            </a:r>
          </a:p>
          <a:p>
            <a:r>
              <a:rPr lang="en-AT" dirty="0"/>
              <a:t> </a:t>
            </a:r>
          </a:p>
          <a:p>
            <a:pPr marL="285750" indent="-285750">
              <a:buFont typeface="Arial" panose="020B0604020202020204" pitchFamily="34" charset="0"/>
              <a:buChar char="•"/>
            </a:pPr>
            <a:r>
              <a:rPr lang="en-AT" dirty="0"/>
              <a:t>Model Electromagnetic Pickup in the System </a:t>
            </a:r>
          </a:p>
          <a:p>
            <a:pPr marL="285750" indent="-285750">
              <a:buFont typeface="Arial" panose="020B0604020202020204" pitchFamily="34" charset="0"/>
              <a:buChar char="•"/>
            </a:pPr>
            <a:endParaRPr lang="en-AT" dirty="0"/>
          </a:p>
          <a:p>
            <a:pPr marL="285750" indent="-285750">
              <a:buFont typeface="Arial" panose="020B0604020202020204" pitchFamily="34" charset="0"/>
              <a:buChar char="•"/>
            </a:pPr>
            <a:r>
              <a:rPr lang="en-AT" dirty="0"/>
              <a:t>Analyze different grounding situations </a:t>
            </a:r>
          </a:p>
          <a:p>
            <a:pPr marL="285750" indent="-285750">
              <a:buFont typeface="Arial" panose="020B0604020202020204" pitchFamily="34" charset="0"/>
              <a:buChar char="•"/>
            </a:pPr>
            <a:endParaRPr lang="en-AT" dirty="0"/>
          </a:p>
          <a:p>
            <a:pPr marL="285750" indent="-285750">
              <a:buFont typeface="Arial" panose="020B0604020202020204" pitchFamily="34" charset="0"/>
              <a:buChar char="•"/>
            </a:pPr>
            <a:r>
              <a:rPr lang="en-AT" dirty="0"/>
              <a:t>Measure + simulate noise of a similar setup </a:t>
            </a:r>
          </a:p>
          <a:p>
            <a:pPr marL="285750" indent="-285750">
              <a:buFont typeface="Arial" panose="020B0604020202020204" pitchFamily="34" charset="0"/>
              <a:buChar char="•"/>
            </a:pPr>
            <a:endParaRPr lang="en-AT" dirty="0"/>
          </a:p>
          <a:p>
            <a:pPr marL="285750" indent="-285750">
              <a:buFont typeface="Arial" panose="020B0604020202020204" pitchFamily="34" charset="0"/>
              <a:buChar char="•"/>
            </a:pPr>
            <a:r>
              <a:rPr lang="en-AT" dirty="0"/>
              <a:t>Switch out DAC with Fastinos (faster DACs)</a:t>
            </a:r>
          </a:p>
          <a:p>
            <a:pPr marL="285750" indent="-285750">
              <a:buFont typeface="Arial" panose="020B0604020202020204" pitchFamily="34" charset="0"/>
              <a:buChar char="•"/>
            </a:pPr>
            <a:endParaRPr lang="en-AT" dirty="0"/>
          </a:p>
          <a:p>
            <a:pPr marL="285750" indent="-285750">
              <a:buFont typeface="Arial" panose="020B0604020202020204" pitchFamily="34" charset="0"/>
              <a:buChar char="•"/>
            </a:pPr>
            <a:r>
              <a:rPr lang="en-AT" dirty="0"/>
              <a:t>Mitigation Techniques (shielding, ...)</a:t>
            </a:r>
          </a:p>
          <a:p>
            <a:pPr marL="285750" indent="-285750">
              <a:buFont typeface="Arial" panose="020B0604020202020204" pitchFamily="34" charset="0"/>
              <a:buChar char="•"/>
            </a:pPr>
            <a:endParaRPr lang="en-AT" dirty="0"/>
          </a:p>
          <a:p>
            <a:pPr marL="285750" indent="-285750">
              <a:buFont typeface="Arial" panose="020B0604020202020204" pitchFamily="34" charset="0"/>
              <a:buChar char="•"/>
            </a:pPr>
            <a:r>
              <a:rPr lang="en-AT" dirty="0"/>
              <a:t>Measured HR at ion following changes based on data </a:t>
            </a:r>
          </a:p>
        </p:txBody>
      </p:sp>
    </p:spTree>
    <p:extLst>
      <p:ext uri="{BB962C8B-B14F-4D97-AF65-F5344CB8AC3E}">
        <p14:creationId xmlns:p14="http://schemas.microsoft.com/office/powerpoint/2010/main" val="4042101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970ED-6F6E-B450-B033-608A899E4A7C}"/>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EEE0E83E-8C91-AE10-FA2D-C0D2222A6894}"/>
              </a:ext>
            </a:extLst>
          </p:cNvPr>
          <p:cNvSpPr>
            <a:spLocks noGrp="1"/>
          </p:cNvSpPr>
          <p:nvPr>
            <p:ph idx="1"/>
          </p:nvPr>
        </p:nvSpPr>
        <p:spPr/>
        <p:txBody>
          <a:bodyPr/>
          <a:lstStyle/>
          <a:p>
            <a:endParaRPr lang="en-AT"/>
          </a:p>
        </p:txBody>
      </p:sp>
      <p:sp>
        <p:nvSpPr>
          <p:cNvPr id="4" name="Date Placeholder 3">
            <a:extLst>
              <a:ext uri="{FF2B5EF4-FFF2-40B4-BE49-F238E27FC236}">
                <a16:creationId xmlns:a16="http://schemas.microsoft.com/office/drawing/2014/main" id="{6F4F8282-7F8B-FEC4-2AD8-57FE362479D5}"/>
              </a:ext>
            </a:extLst>
          </p:cNvPr>
          <p:cNvSpPr>
            <a:spLocks noGrp="1"/>
          </p:cNvSpPr>
          <p:nvPr>
            <p:ph type="dt" sz="half" idx="10"/>
          </p:nvPr>
        </p:nvSpPr>
        <p:spPr/>
        <p:txBody>
          <a:bodyPr/>
          <a:lstStyle/>
          <a:p>
            <a:fld id="{360162FC-E8FF-4D52-8F53-8F2A2A3AD348}" type="datetime1">
              <a:rPr lang="de-CH" noProof="0" smtClean="0"/>
              <a:t>19.07.22</a:t>
            </a:fld>
            <a:endParaRPr lang="de-CH" noProof="0"/>
          </a:p>
        </p:txBody>
      </p:sp>
      <p:sp>
        <p:nvSpPr>
          <p:cNvPr id="6" name="Slide Number Placeholder 5">
            <a:extLst>
              <a:ext uri="{FF2B5EF4-FFF2-40B4-BE49-F238E27FC236}">
                <a16:creationId xmlns:a16="http://schemas.microsoft.com/office/drawing/2014/main" id="{7F7522EC-8ABE-8695-F40B-D02A113DF956}"/>
              </a:ext>
            </a:extLst>
          </p:cNvPr>
          <p:cNvSpPr>
            <a:spLocks noGrp="1"/>
          </p:cNvSpPr>
          <p:nvPr>
            <p:ph type="sldNum" sz="quarter" idx="12"/>
          </p:nvPr>
        </p:nvSpPr>
        <p:spPr/>
        <p:txBody>
          <a:bodyPr/>
          <a:lstStyle/>
          <a:p>
            <a:fld id="{5ACA52AF-F19D-405C-AD5F-7D94B96A5CC3}" type="slidenum">
              <a:rPr lang="de-CH" noProof="0" smtClean="0"/>
              <a:t>23</a:t>
            </a:fld>
            <a:endParaRPr lang="de-CH" noProof="0"/>
          </a:p>
        </p:txBody>
      </p:sp>
    </p:spTree>
    <p:extLst>
      <p:ext uri="{BB962C8B-B14F-4D97-AF65-F5344CB8AC3E}">
        <p14:creationId xmlns:p14="http://schemas.microsoft.com/office/powerpoint/2010/main" val="1867175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D5B88FF-F431-BDE4-77F7-DC8D6AC0B036}"/>
              </a:ext>
            </a:extLst>
          </p:cNvPr>
          <p:cNvSpPr>
            <a:spLocks noGrp="1"/>
          </p:cNvSpPr>
          <p:nvPr>
            <p:ph type="dt" sz="half" idx="10"/>
          </p:nvPr>
        </p:nvSpPr>
        <p:spPr/>
        <p:txBody>
          <a:bodyPr/>
          <a:lstStyle/>
          <a:p>
            <a:fld id="{360162FC-E8FF-4D52-8F53-8F2A2A3AD348}" type="datetime1">
              <a:rPr lang="de-CH" noProof="0" smtClean="0"/>
              <a:t>19.07.22</a:t>
            </a:fld>
            <a:endParaRPr lang="de-CH" noProof="0"/>
          </a:p>
        </p:txBody>
      </p:sp>
      <p:sp>
        <p:nvSpPr>
          <p:cNvPr id="6" name="Slide Number Placeholder 5">
            <a:extLst>
              <a:ext uri="{FF2B5EF4-FFF2-40B4-BE49-F238E27FC236}">
                <a16:creationId xmlns:a16="http://schemas.microsoft.com/office/drawing/2014/main" id="{8F08100A-D390-F062-AB45-447B718B437E}"/>
              </a:ext>
            </a:extLst>
          </p:cNvPr>
          <p:cNvSpPr>
            <a:spLocks noGrp="1"/>
          </p:cNvSpPr>
          <p:nvPr>
            <p:ph type="sldNum" sz="quarter" idx="12"/>
          </p:nvPr>
        </p:nvSpPr>
        <p:spPr/>
        <p:txBody>
          <a:bodyPr/>
          <a:lstStyle/>
          <a:p>
            <a:fld id="{5ACA52AF-F19D-405C-AD5F-7D94B96A5CC3}" type="slidenum">
              <a:rPr lang="de-CH" noProof="0" smtClean="0"/>
              <a:t>24</a:t>
            </a:fld>
            <a:endParaRPr lang="de-CH" noProof="0"/>
          </a:p>
        </p:txBody>
      </p:sp>
      <p:sp>
        <p:nvSpPr>
          <p:cNvPr id="10" name="Title 1">
            <a:extLst>
              <a:ext uri="{FF2B5EF4-FFF2-40B4-BE49-F238E27FC236}">
                <a16:creationId xmlns:a16="http://schemas.microsoft.com/office/drawing/2014/main" id="{C94E21B2-3B55-35B4-88F7-2C19D1289A1C}"/>
              </a:ext>
            </a:extLst>
          </p:cNvPr>
          <p:cNvSpPr txBox="1">
            <a:spLocks/>
          </p:cNvSpPr>
          <p:nvPr/>
        </p:nvSpPr>
        <p:spPr>
          <a:xfrm>
            <a:off x="409260" y="330735"/>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mj-lt"/>
                <a:ea typeface="+mj-ea"/>
                <a:cs typeface="+mj-cs"/>
              </a:defRPr>
            </a:lvl1pPr>
          </a:lstStyle>
          <a:p>
            <a:r>
              <a:rPr lang="en-AT" b="1" dirty="0"/>
              <a:t>Heating Rate</a:t>
            </a:r>
            <a:r>
              <a:rPr lang="en-US" b="1" dirty="0"/>
              <a:t> Measurements</a:t>
            </a:r>
            <a:endParaRPr lang="en-AT" b="1" dirty="0"/>
          </a:p>
        </p:txBody>
      </p:sp>
      <p:grpSp>
        <p:nvGrpSpPr>
          <p:cNvPr id="56" name="Group 55">
            <a:extLst>
              <a:ext uri="{FF2B5EF4-FFF2-40B4-BE49-F238E27FC236}">
                <a16:creationId xmlns:a16="http://schemas.microsoft.com/office/drawing/2014/main" id="{9FAE5938-B9C2-ED36-CADD-B6F41D18DBA9}"/>
              </a:ext>
            </a:extLst>
          </p:cNvPr>
          <p:cNvGrpSpPr/>
          <p:nvPr/>
        </p:nvGrpSpPr>
        <p:grpSpPr>
          <a:xfrm>
            <a:off x="6088438" y="806951"/>
            <a:ext cx="5210435" cy="2872518"/>
            <a:chOff x="6792411" y="1046069"/>
            <a:chExt cx="3816886" cy="2278957"/>
          </a:xfrm>
        </p:grpSpPr>
        <p:cxnSp>
          <p:nvCxnSpPr>
            <p:cNvPr id="12" name="Straight Connector 11">
              <a:extLst>
                <a:ext uri="{FF2B5EF4-FFF2-40B4-BE49-F238E27FC236}">
                  <a16:creationId xmlns:a16="http://schemas.microsoft.com/office/drawing/2014/main" id="{24BBFEE9-A4E6-1437-FBA3-28AE9F1EBBC9}"/>
                </a:ext>
              </a:extLst>
            </p:cNvPr>
            <p:cNvCxnSpPr/>
            <p:nvPr/>
          </p:nvCxnSpPr>
          <p:spPr bwMode="auto">
            <a:xfrm>
              <a:off x="6792411" y="1690188"/>
              <a:ext cx="761108" cy="0"/>
            </a:xfrm>
            <a:prstGeom prst="line">
              <a:avLst/>
            </a:prstGeom>
            <a:ln w="28575">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DBAC0DE0-534A-027B-741A-C319C774C3C6}"/>
                </a:ext>
              </a:extLst>
            </p:cNvPr>
            <p:cNvCxnSpPr/>
            <p:nvPr/>
          </p:nvCxnSpPr>
          <p:spPr bwMode="auto">
            <a:xfrm>
              <a:off x="6792411" y="2834155"/>
              <a:ext cx="761108" cy="0"/>
            </a:xfrm>
            <a:prstGeom prst="line">
              <a:avLst/>
            </a:prstGeom>
            <a:ln w="28575">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D97566F4-1436-D690-E777-49AF7A656ECC}"/>
                </a:ext>
              </a:extLst>
            </p:cNvPr>
            <p:cNvCxnSpPr/>
            <p:nvPr/>
          </p:nvCxnSpPr>
          <p:spPr bwMode="auto">
            <a:xfrm>
              <a:off x="7960365" y="1480638"/>
              <a:ext cx="761108" cy="0"/>
            </a:xfrm>
            <a:prstGeom prst="line">
              <a:avLst/>
            </a:prstGeom>
            <a:ln w="28575">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A055EC64-AA7A-D030-0DAA-EDB8CDB2DB2E}"/>
                </a:ext>
              </a:extLst>
            </p:cNvPr>
            <p:cNvCxnSpPr/>
            <p:nvPr/>
          </p:nvCxnSpPr>
          <p:spPr bwMode="auto">
            <a:xfrm>
              <a:off x="7960365" y="2624605"/>
              <a:ext cx="761108" cy="0"/>
            </a:xfrm>
            <a:prstGeom prst="line">
              <a:avLst/>
            </a:prstGeom>
            <a:ln w="28575">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15C54421-71BA-6BA7-27DF-2D423A7DE390}"/>
                </a:ext>
              </a:extLst>
            </p:cNvPr>
            <p:cNvCxnSpPr/>
            <p:nvPr/>
          </p:nvCxnSpPr>
          <p:spPr bwMode="auto">
            <a:xfrm>
              <a:off x="9138736" y="1288599"/>
              <a:ext cx="761108" cy="0"/>
            </a:xfrm>
            <a:prstGeom prst="line">
              <a:avLst/>
            </a:prstGeom>
            <a:ln w="28575">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ECEDE567-6170-BFD1-97A7-84A570D131DD}"/>
                </a:ext>
              </a:extLst>
            </p:cNvPr>
            <p:cNvCxnSpPr/>
            <p:nvPr/>
          </p:nvCxnSpPr>
          <p:spPr bwMode="auto">
            <a:xfrm>
              <a:off x="9138736" y="2432566"/>
              <a:ext cx="761108" cy="0"/>
            </a:xfrm>
            <a:prstGeom prst="line">
              <a:avLst/>
            </a:prstGeom>
            <a:ln w="28575">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4BD3C42B-3606-A5D5-4827-67559FFC5E6B}"/>
                </a:ext>
              </a:extLst>
            </p:cNvPr>
            <p:cNvCxnSpPr/>
            <p:nvPr/>
          </p:nvCxnSpPr>
          <p:spPr bwMode="auto">
            <a:xfrm>
              <a:off x="8430835" y="1540321"/>
              <a:ext cx="881313" cy="855030"/>
            </a:xfrm>
            <a:prstGeom prst="straightConnector1">
              <a:avLst/>
            </a:prstGeom>
            <a:ln w="28575">
              <a:solidFill>
                <a:srgbClr val="FF0000"/>
              </a:solidFill>
              <a:headEnd type="arrow"/>
              <a:tailEnd type="arrow"/>
            </a:ln>
            <a:effectLst/>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F1A919FB-DFB0-9A69-FDB1-15D3A40D4C3E}"/>
                </a:ext>
              </a:extLst>
            </p:cNvPr>
            <p:cNvCxnSpPr/>
            <p:nvPr/>
          </p:nvCxnSpPr>
          <p:spPr bwMode="auto">
            <a:xfrm flipH="1">
              <a:off x="8336852" y="1365766"/>
              <a:ext cx="1163133" cy="1219405"/>
            </a:xfrm>
            <a:prstGeom prst="straightConnector1">
              <a:avLst/>
            </a:prstGeom>
            <a:ln w="28575">
              <a:solidFill>
                <a:srgbClr val="2A6AB3"/>
              </a:solidFill>
              <a:headEnd type="arrow"/>
              <a:tailEnd type="arrow"/>
            </a:ln>
            <a:effectLst/>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3C34684C-E572-2144-16A5-51F964532EC4}"/>
                </a:ext>
              </a:extLst>
            </p:cNvPr>
            <p:cNvCxnSpPr/>
            <p:nvPr/>
          </p:nvCxnSpPr>
          <p:spPr bwMode="auto">
            <a:xfrm>
              <a:off x="8143180" y="1540321"/>
              <a:ext cx="0" cy="1045529"/>
            </a:xfrm>
            <a:prstGeom prst="straightConnector1">
              <a:avLst/>
            </a:prstGeom>
            <a:ln w="28575">
              <a:solidFill>
                <a:schemeClr val="tx1"/>
              </a:solidFill>
              <a:headEnd type="arrow"/>
              <a:tailEnd type="arrow"/>
            </a:ln>
            <a:effectLst/>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64D6FAE4-BDE1-4C1B-4A05-1AED4A976155}"/>
                </a:ext>
              </a:extLst>
            </p:cNvPr>
            <p:cNvCxnSpPr/>
            <p:nvPr/>
          </p:nvCxnSpPr>
          <p:spPr bwMode="auto">
            <a:xfrm flipH="1">
              <a:off x="7102529" y="1575316"/>
              <a:ext cx="1163133" cy="1219405"/>
            </a:xfrm>
            <a:prstGeom prst="straightConnector1">
              <a:avLst/>
            </a:prstGeom>
            <a:ln w="28575">
              <a:solidFill>
                <a:srgbClr val="2A6AB3"/>
              </a:solidFill>
              <a:headEnd type="arrow"/>
              <a:tailEnd type="arrow"/>
            </a:ln>
            <a:effectLst/>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1B2C6435-7DB4-763C-5F3A-A6A5EF653F3B}"/>
                </a:ext>
              </a:extLst>
            </p:cNvPr>
            <p:cNvCxnSpPr/>
            <p:nvPr/>
          </p:nvCxnSpPr>
          <p:spPr bwMode="auto">
            <a:xfrm flipH="1">
              <a:off x="9446164" y="1173727"/>
              <a:ext cx="1163133" cy="1219405"/>
            </a:xfrm>
            <a:prstGeom prst="straightConnector1">
              <a:avLst/>
            </a:prstGeom>
            <a:ln w="28575">
              <a:solidFill>
                <a:srgbClr val="2A6AB3"/>
              </a:solidFill>
              <a:headEnd type="arrow"/>
              <a:tailEnd type="arrow"/>
            </a:ln>
            <a:effectLst/>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8B15AF6B-8E82-BFC2-FCBE-DEFC1ADE9494}"/>
                </a:ext>
              </a:extLst>
            </p:cNvPr>
            <p:cNvCxnSpPr/>
            <p:nvPr/>
          </p:nvCxnSpPr>
          <p:spPr bwMode="auto">
            <a:xfrm>
              <a:off x="9567962" y="1353863"/>
              <a:ext cx="881313" cy="855030"/>
            </a:xfrm>
            <a:prstGeom prst="straightConnector1">
              <a:avLst/>
            </a:prstGeom>
            <a:ln w="28575">
              <a:solidFill>
                <a:srgbClr val="FF0000"/>
              </a:solidFill>
              <a:headEnd type="arrow"/>
              <a:tailEnd type="arrow"/>
            </a:ln>
            <a:effectLst/>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8A10B2F0-674F-DCC7-D2C2-009A769BA260}"/>
                </a:ext>
              </a:extLst>
            </p:cNvPr>
            <p:cNvCxnSpPr/>
            <p:nvPr/>
          </p:nvCxnSpPr>
          <p:spPr bwMode="auto">
            <a:xfrm>
              <a:off x="7157852" y="1769575"/>
              <a:ext cx="881313" cy="855030"/>
            </a:xfrm>
            <a:prstGeom prst="straightConnector1">
              <a:avLst/>
            </a:prstGeom>
            <a:ln w="28575">
              <a:solidFill>
                <a:srgbClr val="FF0000"/>
              </a:solidFill>
              <a:headEnd type="arrow"/>
              <a:tailEnd type="arrow"/>
            </a:ln>
            <a:effectLst/>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78CDC247-572D-CC3C-8EEC-C162AB237296}"/>
                </a:ext>
              </a:extLst>
            </p:cNvPr>
            <p:cNvCxnSpPr/>
            <p:nvPr/>
          </p:nvCxnSpPr>
          <p:spPr bwMode="auto">
            <a:xfrm>
              <a:off x="6928470" y="1752621"/>
              <a:ext cx="0" cy="1045529"/>
            </a:xfrm>
            <a:prstGeom prst="straightConnector1">
              <a:avLst/>
            </a:prstGeom>
            <a:ln w="28575">
              <a:solidFill>
                <a:schemeClr val="tx1"/>
              </a:solidFill>
              <a:headEnd type="arrow"/>
              <a:tailEnd type="arrow"/>
            </a:ln>
            <a:effectLst/>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2BBB1129-9FB0-7E06-F77A-2430BB237050}"/>
                </a:ext>
              </a:extLst>
            </p:cNvPr>
            <p:cNvCxnSpPr/>
            <p:nvPr/>
          </p:nvCxnSpPr>
          <p:spPr bwMode="auto">
            <a:xfrm>
              <a:off x="9398096" y="1360455"/>
              <a:ext cx="0" cy="1045529"/>
            </a:xfrm>
            <a:prstGeom prst="straightConnector1">
              <a:avLst/>
            </a:prstGeom>
            <a:ln w="28575">
              <a:solidFill>
                <a:schemeClr val="tx1"/>
              </a:solidFill>
              <a:headEnd type="arrow"/>
              <a:tailEnd type="arrow"/>
            </a:ln>
            <a:effectLst/>
          </p:spPr>
          <p:style>
            <a:lnRef idx="2">
              <a:schemeClr val="dk1"/>
            </a:lnRef>
            <a:fillRef idx="0">
              <a:schemeClr val="dk1"/>
            </a:fillRef>
            <a:effectRef idx="1">
              <a:schemeClr val="dk1"/>
            </a:effectRef>
            <a:fontRef idx="minor">
              <a:schemeClr val="tx1"/>
            </a:fontRef>
          </p:style>
        </p:cxnSp>
        <p:pic>
          <p:nvPicPr>
            <p:cNvPr id="37" name="Picture 36">
              <a:extLst>
                <a:ext uri="{FF2B5EF4-FFF2-40B4-BE49-F238E27FC236}">
                  <a16:creationId xmlns:a16="http://schemas.microsoft.com/office/drawing/2014/main" id="{032C81FA-DF40-4DF2-B7FD-047999F753EF}"/>
                </a:ext>
              </a:extLst>
            </p:cNvPr>
            <p:cNvPicPr>
              <a:picLocks/>
            </p:cNvPicPr>
            <p:nvPr/>
          </p:nvPicPr>
          <p:blipFill rotWithShape="1">
            <a:blip r:embed="rId2"/>
            <a:srcRect l="21638" t="-895" r="5756" b="-1054"/>
            <a:stretch/>
          </p:blipFill>
          <p:spPr>
            <a:xfrm>
              <a:off x="9975085" y="1046069"/>
              <a:ext cx="272184" cy="339757"/>
            </a:xfrm>
            <a:prstGeom prst="rect">
              <a:avLst/>
            </a:prstGeom>
          </p:spPr>
        </p:pic>
        <p:pic>
          <p:nvPicPr>
            <p:cNvPr id="38" name="Picture 37">
              <a:extLst>
                <a:ext uri="{FF2B5EF4-FFF2-40B4-BE49-F238E27FC236}">
                  <a16:creationId xmlns:a16="http://schemas.microsoft.com/office/drawing/2014/main" id="{8802A25A-4B7E-CB87-240D-3B685CB53DFF}"/>
                </a:ext>
              </a:extLst>
            </p:cNvPr>
            <p:cNvPicPr>
              <a:picLocks/>
            </p:cNvPicPr>
            <p:nvPr/>
          </p:nvPicPr>
          <p:blipFill rotWithShape="1">
            <a:blip r:embed="rId2"/>
            <a:srcRect l="21638" t="-895" r="5756" b="-1054"/>
            <a:stretch/>
          </p:blipFill>
          <p:spPr>
            <a:xfrm>
              <a:off x="8791311" y="1273657"/>
              <a:ext cx="272184" cy="339757"/>
            </a:xfrm>
            <a:prstGeom prst="rect">
              <a:avLst/>
            </a:prstGeom>
          </p:spPr>
        </p:pic>
        <p:pic>
          <p:nvPicPr>
            <p:cNvPr id="41" name="Picture 40">
              <a:extLst>
                <a:ext uri="{FF2B5EF4-FFF2-40B4-BE49-F238E27FC236}">
                  <a16:creationId xmlns:a16="http://schemas.microsoft.com/office/drawing/2014/main" id="{E82190EA-05E5-4BA8-EDF0-EC5CF9C23DC2}"/>
                </a:ext>
              </a:extLst>
            </p:cNvPr>
            <p:cNvPicPr>
              <a:picLocks/>
            </p:cNvPicPr>
            <p:nvPr/>
          </p:nvPicPr>
          <p:blipFill rotWithShape="1">
            <a:blip r:embed="rId3"/>
            <a:srcRect l="16580"/>
            <a:stretch/>
          </p:blipFill>
          <p:spPr>
            <a:xfrm>
              <a:off x="9964896" y="2299475"/>
              <a:ext cx="282373" cy="325124"/>
            </a:xfrm>
            <a:prstGeom prst="rect">
              <a:avLst/>
            </a:prstGeom>
          </p:spPr>
        </p:pic>
        <p:pic>
          <p:nvPicPr>
            <p:cNvPr id="42" name="Picture 41">
              <a:extLst>
                <a:ext uri="{FF2B5EF4-FFF2-40B4-BE49-F238E27FC236}">
                  <a16:creationId xmlns:a16="http://schemas.microsoft.com/office/drawing/2014/main" id="{55169ABF-370D-1F4B-4C18-7778C9D88A3E}"/>
                </a:ext>
              </a:extLst>
            </p:cNvPr>
            <p:cNvPicPr>
              <a:picLocks/>
            </p:cNvPicPr>
            <p:nvPr/>
          </p:nvPicPr>
          <p:blipFill rotWithShape="1">
            <a:blip r:embed="rId2"/>
            <a:srcRect l="21638" t="-895" r="5756" b="-1054"/>
            <a:stretch/>
          </p:blipFill>
          <p:spPr>
            <a:xfrm>
              <a:off x="7590868" y="1465128"/>
              <a:ext cx="272184" cy="339757"/>
            </a:xfrm>
            <a:prstGeom prst="rect">
              <a:avLst/>
            </a:prstGeom>
          </p:spPr>
        </p:pic>
        <p:pic>
          <p:nvPicPr>
            <p:cNvPr id="43" name="Picture 42">
              <a:extLst>
                <a:ext uri="{FF2B5EF4-FFF2-40B4-BE49-F238E27FC236}">
                  <a16:creationId xmlns:a16="http://schemas.microsoft.com/office/drawing/2014/main" id="{5741C2FD-14FC-FF57-CAC7-54C0F979D66F}"/>
                </a:ext>
              </a:extLst>
            </p:cNvPr>
            <p:cNvPicPr>
              <a:picLocks/>
            </p:cNvPicPr>
            <p:nvPr/>
          </p:nvPicPr>
          <p:blipFill rotWithShape="1">
            <a:blip r:embed="rId3"/>
            <a:srcRect l="16580"/>
            <a:stretch/>
          </p:blipFill>
          <p:spPr>
            <a:xfrm>
              <a:off x="8807294" y="2488942"/>
              <a:ext cx="282373" cy="325124"/>
            </a:xfrm>
            <a:prstGeom prst="rect">
              <a:avLst/>
            </a:prstGeom>
          </p:spPr>
        </p:pic>
        <p:pic>
          <p:nvPicPr>
            <p:cNvPr id="44" name="Picture 43">
              <a:extLst>
                <a:ext uri="{FF2B5EF4-FFF2-40B4-BE49-F238E27FC236}">
                  <a16:creationId xmlns:a16="http://schemas.microsoft.com/office/drawing/2014/main" id="{E0A4F65D-C273-C1DF-3A15-1E07EBEA4E3C}"/>
                </a:ext>
              </a:extLst>
            </p:cNvPr>
            <p:cNvPicPr>
              <a:picLocks/>
            </p:cNvPicPr>
            <p:nvPr/>
          </p:nvPicPr>
          <p:blipFill rotWithShape="1">
            <a:blip r:embed="rId3"/>
            <a:srcRect l="16580"/>
            <a:stretch/>
          </p:blipFill>
          <p:spPr>
            <a:xfrm>
              <a:off x="7585509" y="2678340"/>
              <a:ext cx="282373" cy="325124"/>
            </a:xfrm>
            <a:prstGeom prst="rect">
              <a:avLst/>
            </a:prstGeom>
          </p:spPr>
        </p:pic>
        <p:sp>
          <p:nvSpPr>
            <p:cNvPr id="48" name="TextBox 47">
              <a:extLst>
                <a:ext uri="{FF2B5EF4-FFF2-40B4-BE49-F238E27FC236}">
                  <a16:creationId xmlns:a16="http://schemas.microsoft.com/office/drawing/2014/main" id="{5C75E19A-DDD1-AC03-5F6D-28B7A987E80D}"/>
                </a:ext>
              </a:extLst>
            </p:cNvPr>
            <p:cNvSpPr txBox="1"/>
            <p:nvPr/>
          </p:nvSpPr>
          <p:spPr>
            <a:xfrm>
              <a:off x="6792411" y="2955694"/>
              <a:ext cx="704039" cy="369332"/>
            </a:xfrm>
            <a:prstGeom prst="rect">
              <a:avLst/>
            </a:prstGeom>
            <a:noFill/>
          </p:spPr>
          <p:txBody>
            <a:bodyPr wrap="none" rtlCol="0">
              <a:spAutoFit/>
            </a:bodyPr>
            <a:lstStyle/>
            <a:p>
              <a:r>
                <a:rPr lang="en-GB" dirty="0"/>
                <a:t>n = 0</a:t>
              </a:r>
              <a:endParaRPr lang="en-AT" dirty="0"/>
            </a:p>
          </p:txBody>
        </p:sp>
        <p:sp>
          <p:nvSpPr>
            <p:cNvPr id="50" name="TextBox 49">
              <a:extLst>
                <a:ext uri="{FF2B5EF4-FFF2-40B4-BE49-F238E27FC236}">
                  <a16:creationId xmlns:a16="http://schemas.microsoft.com/office/drawing/2014/main" id="{BB212AF1-2CBD-6832-D90D-350403F7770B}"/>
                </a:ext>
              </a:extLst>
            </p:cNvPr>
            <p:cNvSpPr txBox="1"/>
            <p:nvPr/>
          </p:nvSpPr>
          <p:spPr>
            <a:xfrm>
              <a:off x="8069845" y="2714426"/>
              <a:ext cx="704039" cy="369332"/>
            </a:xfrm>
            <a:prstGeom prst="rect">
              <a:avLst/>
            </a:prstGeom>
            <a:noFill/>
          </p:spPr>
          <p:txBody>
            <a:bodyPr wrap="none" rtlCol="0">
              <a:spAutoFit/>
            </a:bodyPr>
            <a:lstStyle/>
            <a:p>
              <a:r>
                <a:rPr lang="en-GB" dirty="0"/>
                <a:t>n = 1</a:t>
              </a:r>
              <a:endParaRPr lang="en-AT" dirty="0"/>
            </a:p>
          </p:txBody>
        </p:sp>
        <p:sp>
          <p:nvSpPr>
            <p:cNvPr id="51" name="TextBox 50">
              <a:extLst>
                <a:ext uri="{FF2B5EF4-FFF2-40B4-BE49-F238E27FC236}">
                  <a16:creationId xmlns:a16="http://schemas.microsoft.com/office/drawing/2014/main" id="{F0D1F925-27D0-C110-56A3-E13E9E909A1F}"/>
                </a:ext>
              </a:extLst>
            </p:cNvPr>
            <p:cNvSpPr txBox="1"/>
            <p:nvPr/>
          </p:nvSpPr>
          <p:spPr>
            <a:xfrm>
              <a:off x="9320401" y="2517362"/>
              <a:ext cx="626507" cy="293015"/>
            </a:xfrm>
            <a:prstGeom prst="rect">
              <a:avLst/>
            </a:prstGeom>
            <a:noFill/>
          </p:spPr>
          <p:txBody>
            <a:bodyPr wrap="square" rtlCol="0">
              <a:spAutoFit/>
            </a:bodyPr>
            <a:lstStyle/>
            <a:p>
              <a:r>
                <a:rPr lang="en-GB" dirty="0"/>
                <a:t>n = 2</a:t>
              </a:r>
              <a:endParaRPr lang="en-AT" dirty="0"/>
            </a:p>
          </p:txBody>
        </p:sp>
      </p:grpSp>
      <p:pic>
        <p:nvPicPr>
          <p:cNvPr id="59" name="Picture 58">
            <a:extLst>
              <a:ext uri="{FF2B5EF4-FFF2-40B4-BE49-F238E27FC236}">
                <a16:creationId xmlns:a16="http://schemas.microsoft.com/office/drawing/2014/main" id="{D712184E-5754-7B96-2A8A-10CE3F654B6E}"/>
              </a:ext>
            </a:extLst>
          </p:cNvPr>
          <p:cNvPicPr>
            <a:picLocks noChangeAspect="1"/>
          </p:cNvPicPr>
          <p:nvPr/>
        </p:nvPicPr>
        <p:blipFill rotWithShape="1">
          <a:blip r:embed="rId4">
            <a:extLst>
              <a:ext uri="{28A0092B-C50C-407E-A947-70E740481C1C}">
                <a14:useLocalDpi xmlns:a14="http://schemas.microsoft.com/office/drawing/2010/main" val="0"/>
              </a:ext>
            </a:extLst>
          </a:blip>
          <a:srcRect t="-5534" r="6739"/>
          <a:stretch/>
        </p:blipFill>
        <p:spPr>
          <a:xfrm>
            <a:off x="927613" y="3413619"/>
            <a:ext cx="4012284" cy="1678288"/>
          </a:xfrm>
          <a:prstGeom prst="rect">
            <a:avLst/>
          </a:prstGeom>
        </p:spPr>
      </p:pic>
      <p:sp>
        <p:nvSpPr>
          <p:cNvPr id="60" name="TextBox 59">
            <a:extLst>
              <a:ext uri="{FF2B5EF4-FFF2-40B4-BE49-F238E27FC236}">
                <a16:creationId xmlns:a16="http://schemas.microsoft.com/office/drawing/2014/main" id="{39B64481-063B-CD3C-B579-A9F8F010A164}"/>
              </a:ext>
            </a:extLst>
          </p:cNvPr>
          <p:cNvSpPr txBox="1"/>
          <p:nvPr/>
        </p:nvSpPr>
        <p:spPr>
          <a:xfrm>
            <a:off x="983772" y="1946069"/>
            <a:ext cx="3202437" cy="369332"/>
          </a:xfrm>
          <a:prstGeom prst="rect">
            <a:avLst/>
          </a:prstGeom>
          <a:noFill/>
        </p:spPr>
        <p:txBody>
          <a:bodyPr wrap="square" rtlCol="0">
            <a:spAutoFit/>
          </a:bodyPr>
          <a:lstStyle/>
          <a:p>
            <a:pPr marL="285750" indent="-285750">
              <a:buFont typeface="Arial" panose="020B0604020202020204" pitchFamily="34" charset="0"/>
              <a:buChar char="•"/>
            </a:pPr>
            <a:r>
              <a:rPr lang="en-GB" dirty="0"/>
              <a:t>L</a:t>
            </a:r>
            <a:r>
              <a:rPr lang="en-AT" dirty="0"/>
              <a:t>amb Dicke regime </a:t>
            </a:r>
          </a:p>
        </p:txBody>
      </p:sp>
      <p:pic>
        <p:nvPicPr>
          <p:cNvPr id="62" name="Picture 61">
            <a:extLst>
              <a:ext uri="{FF2B5EF4-FFF2-40B4-BE49-F238E27FC236}">
                <a16:creationId xmlns:a16="http://schemas.microsoft.com/office/drawing/2014/main" id="{1FB9F31B-1791-DDEA-F566-84C4C5C5B1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3348" y="3679469"/>
            <a:ext cx="2785153" cy="1097182"/>
          </a:xfrm>
          <a:prstGeom prst="rect">
            <a:avLst/>
          </a:prstGeom>
        </p:spPr>
      </p:pic>
      <p:cxnSp>
        <p:nvCxnSpPr>
          <p:cNvPr id="65" name="Straight Connector 64">
            <a:extLst>
              <a:ext uri="{FF2B5EF4-FFF2-40B4-BE49-F238E27FC236}">
                <a16:creationId xmlns:a16="http://schemas.microsoft.com/office/drawing/2014/main" id="{3859A4DC-5D22-2A7F-B755-AE0E32AC6045}"/>
              </a:ext>
            </a:extLst>
          </p:cNvPr>
          <p:cNvCxnSpPr/>
          <p:nvPr/>
        </p:nvCxnSpPr>
        <p:spPr>
          <a:xfrm>
            <a:off x="8230982" y="4039776"/>
            <a:ext cx="562366" cy="0"/>
          </a:xfrm>
          <a:prstGeom prst="line">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E83F2559-9232-7CEF-0792-D883DA243981}"/>
              </a:ext>
            </a:extLst>
          </p:cNvPr>
          <p:cNvCxnSpPr/>
          <p:nvPr/>
        </p:nvCxnSpPr>
        <p:spPr>
          <a:xfrm>
            <a:off x="8230982" y="4495921"/>
            <a:ext cx="562366" cy="0"/>
          </a:xfrm>
          <a:prstGeom prst="line">
            <a:avLst/>
          </a:prstGeom>
          <a:ln w="28575" cap="flat" cmpd="sng" algn="ctr">
            <a:solidFill>
              <a:schemeClr val="accent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Straight Arrow Connector 71">
            <a:extLst>
              <a:ext uri="{FF2B5EF4-FFF2-40B4-BE49-F238E27FC236}">
                <a16:creationId xmlns:a16="http://schemas.microsoft.com/office/drawing/2014/main" id="{98905333-A94A-D426-D45B-53FE34C71337}"/>
              </a:ext>
            </a:extLst>
          </p:cNvPr>
          <p:cNvCxnSpPr>
            <a:cxnSpLocks/>
          </p:cNvCxnSpPr>
          <p:nvPr/>
        </p:nvCxnSpPr>
        <p:spPr>
          <a:xfrm flipV="1">
            <a:off x="3390600" y="4944748"/>
            <a:ext cx="0" cy="4986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CA6AC2FC-EAAD-A7C2-0F70-083AD100C235}"/>
              </a:ext>
            </a:extLst>
          </p:cNvPr>
          <p:cNvSpPr txBox="1"/>
          <p:nvPr/>
        </p:nvSpPr>
        <p:spPr>
          <a:xfrm>
            <a:off x="3208547" y="5523423"/>
            <a:ext cx="1019907" cy="369332"/>
          </a:xfrm>
          <a:prstGeom prst="rect">
            <a:avLst/>
          </a:prstGeom>
          <a:noFill/>
        </p:spPr>
        <p:txBody>
          <a:bodyPr wrap="square" rtlCol="0">
            <a:spAutoFit/>
          </a:bodyPr>
          <a:lstStyle/>
          <a:p>
            <a:r>
              <a:rPr lang="en-AT" dirty="0"/>
              <a:t>FT</a:t>
            </a:r>
          </a:p>
        </p:txBody>
      </p:sp>
      <p:pic>
        <p:nvPicPr>
          <p:cNvPr id="77" name="Picture 76">
            <a:extLst>
              <a:ext uri="{FF2B5EF4-FFF2-40B4-BE49-F238E27FC236}">
                <a16:creationId xmlns:a16="http://schemas.microsoft.com/office/drawing/2014/main" id="{B2DFBBC9-4080-BCEA-A200-6E11FEA46954}"/>
              </a:ext>
            </a:extLst>
          </p:cNvPr>
          <p:cNvPicPr>
            <a:picLocks/>
          </p:cNvPicPr>
          <p:nvPr/>
        </p:nvPicPr>
        <p:blipFill>
          <a:blip r:embed="rId6"/>
          <a:stretch>
            <a:fillRect/>
          </a:stretch>
        </p:blipFill>
        <p:spPr>
          <a:xfrm>
            <a:off x="5415606" y="1149072"/>
            <a:ext cx="519175" cy="465526"/>
          </a:xfrm>
          <a:prstGeom prst="rect">
            <a:avLst/>
          </a:prstGeom>
        </p:spPr>
      </p:pic>
      <p:cxnSp>
        <p:nvCxnSpPr>
          <p:cNvPr id="79" name="Straight Arrow Connector 78">
            <a:extLst>
              <a:ext uri="{FF2B5EF4-FFF2-40B4-BE49-F238E27FC236}">
                <a16:creationId xmlns:a16="http://schemas.microsoft.com/office/drawing/2014/main" id="{51C972BF-D6E6-B159-8205-57F9CF451399}"/>
              </a:ext>
            </a:extLst>
          </p:cNvPr>
          <p:cNvCxnSpPr>
            <a:cxnSpLocks/>
          </p:cNvCxnSpPr>
          <p:nvPr/>
        </p:nvCxnSpPr>
        <p:spPr>
          <a:xfrm>
            <a:off x="6125308" y="1307939"/>
            <a:ext cx="0" cy="23698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82" name="Picture 81">
            <a:extLst>
              <a:ext uri="{FF2B5EF4-FFF2-40B4-BE49-F238E27FC236}">
                <a16:creationId xmlns:a16="http://schemas.microsoft.com/office/drawing/2014/main" id="{8D2F3D98-BFCE-AF54-EC6F-D8D8AD2C2BEF}"/>
              </a:ext>
            </a:extLst>
          </p:cNvPr>
          <p:cNvPicPr>
            <a:picLocks/>
          </p:cNvPicPr>
          <p:nvPr/>
        </p:nvPicPr>
        <p:blipFill>
          <a:blip r:embed="rId7"/>
          <a:stretch>
            <a:fillRect/>
          </a:stretch>
        </p:blipFill>
        <p:spPr>
          <a:xfrm>
            <a:off x="5580399" y="2137621"/>
            <a:ext cx="519176" cy="465526"/>
          </a:xfrm>
          <a:prstGeom prst="rect">
            <a:avLst/>
          </a:prstGeom>
        </p:spPr>
      </p:pic>
      <p:pic>
        <p:nvPicPr>
          <p:cNvPr id="2" name="Picture 1">
            <a:extLst>
              <a:ext uri="{FF2B5EF4-FFF2-40B4-BE49-F238E27FC236}">
                <a16:creationId xmlns:a16="http://schemas.microsoft.com/office/drawing/2014/main" id="{E208AD0F-4DA6-7192-0739-6F0ED81B960C}"/>
              </a:ext>
            </a:extLst>
          </p:cNvPr>
          <p:cNvPicPr>
            <a:picLocks/>
          </p:cNvPicPr>
          <p:nvPr/>
        </p:nvPicPr>
        <p:blipFill>
          <a:blip r:embed="rId8"/>
          <a:stretch>
            <a:fillRect/>
          </a:stretch>
        </p:blipFill>
        <p:spPr>
          <a:xfrm>
            <a:off x="3588245" y="2006519"/>
            <a:ext cx="903012" cy="266117"/>
          </a:xfrm>
          <a:prstGeom prst="rect">
            <a:avLst/>
          </a:prstGeom>
        </p:spPr>
      </p:pic>
    </p:spTree>
    <p:extLst>
      <p:ext uri="{BB962C8B-B14F-4D97-AF65-F5344CB8AC3E}">
        <p14:creationId xmlns:p14="http://schemas.microsoft.com/office/powerpoint/2010/main" val="518013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D5B88FF-F431-BDE4-77F7-DC8D6AC0B036}"/>
              </a:ext>
            </a:extLst>
          </p:cNvPr>
          <p:cNvSpPr>
            <a:spLocks noGrp="1"/>
          </p:cNvSpPr>
          <p:nvPr>
            <p:ph type="dt" sz="half" idx="10"/>
          </p:nvPr>
        </p:nvSpPr>
        <p:spPr/>
        <p:txBody>
          <a:bodyPr/>
          <a:lstStyle/>
          <a:p>
            <a:fld id="{360162FC-E8FF-4D52-8F53-8F2A2A3AD348}" type="datetime1">
              <a:rPr lang="de-CH" noProof="0" smtClean="0"/>
              <a:t>19.07.22</a:t>
            </a:fld>
            <a:endParaRPr lang="de-CH" noProof="0"/>
          </a:p>
        </p:txBody>
      </p:sp>
      <p:sp>
        <p:nvSpPr>
          <p:cNvPr id="6" name="Slide Number Placeholder 5">
            <a:extLst>
              <a:ext uri="{FF2B5EF4-FFF2-40B4-BE49-F238E27FC236}">
                <a16:creationId xmlns:a16="http://schemas.microsoft.com/office/drawing/2014/main" id="{8F08100A-D390-F062-AB45-447B718B437E}"/>
              </a:ext>
            </a:extLst>
          </p:cNvPr>
          <p:cNvSpPr>
            <a:spLocks noGrp="1"/>
          </p:cNvSpPr>
          <p:nvPr>
            <p:ph type="sldNum" sz="quarter" idx="12"/>
          </p:nvPr>
        </p:nvSpPr>
        <p:spPr/>
        <p:txBody>
          <a:bodyPr/>
          <a:lstStyle/>
          <a:p>
            <a:fld id="{5ACA52AF-F19D-405C-AD5F-7D94B96A5CC3}" type="slidenum">
              <a:rPr lang="de-CH" noProof="0" smtClean="0"/>
              <a:t>25</a:t>
            </a:fld>
            <a:endParaRPr lang="de-CH" noProof="0"/>
          </a:p>
        </p:txBody>
      </p:sp>
      <p:pic>
        <p:nvPicPr>
          <p:cNvPr id="39" name="Picture 38">
            <a:extLst>
              <a:ext uri="{FF2B5EF4-FFF2-40B4-BE49-F238E27FC236}">
                <a16:creationId xmlns:a16="http://schemas.microsoft.com/office/drawing/2014/main" id="{E9B8D33A-E8AD-2921-E2BF-BC3426BF9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50" y="3429000"/>
            <a:ext cx="5876859" cy="2620981"/>
          </a:xfrm>
          <a:prstGeom prst="rect">
            <a:avLst/>
          </a:prstGeom>
        </p:spPr>
      </p:pic>
      <p:sp>
        <p:nvSpPr>
          <p:cNvPr id="2" name="Rectangle 1">
            <a:extLst>
              <a:ext uri="{FF2B5EF4-FFF2-40B4-BE49-F238E27FC236}">
                <a16:creationId xmlns:a16="http://schemas.microsoft.com/office/drawing/2014/main" id="{D56F9A04-18BA-34E4-F960-BA895A9003F3}"/>
              </a:ext>
            </a:extLst>
          </p:cNvPr>
          <p:cNvSpPr/>
          <p:nvPr/>
        </p:nvSpPr>
        <p:spPr>
          <a:xfrm>
            <a:off x="316150" y="3203716"/>
            <a:ext cx="631193" cy="3432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pic>
        <p:nvPicPr>
          <p:cNvPr id="5" name="Picture 4">
            <a:extLst>
              <a:ext uri="{FF2B5EF4-FFF2-40B4-BE49-F238E27FC236}">
                <a16:creationId xmlns:a16="http://schemas.microsoft.com/office/drawing/2014/main" id="{05579D45-B709-B81F-CBC3-6967BB20C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5206" y="3949572"/>
            <a:ext cx="2235200" cy="1155700"/>
          </a:xfrm>
          <a:prstGeom prst="rect">
            <a:avLst/>
          </a:prstGeom>
        </p:spPr>
      </p:pic>
      <p:grpSp>
        <p:nvGrpSpPr>
          <p:cNvPr id="45" name="Group 44">
            <a:extLst>
              <a:ext uri="{FF2B5EF4-FFF2-40B4-BE49-F238E27FC236}">
                <a16:creationId xmlns:a16="http://schemas.microsoft.com/office/drawing/2014/main" id="{9B5F8410-9CE6-130B-878A-ED9F042EA25D}"/>
              </a:ext>
            </a:extLst>
          </p:cNvPr>
          <p:cNvGrpSpPr/>
          <p:nvPr/>
        </p:nvGrpSpPr>
        <p:grpSpPr>
          <a:xfrm>
            <a:off x="6088438" y="806951"/>
            <a:ext cx="5210435" cy="2872518"/>
            <a:chOff x="6792411" y="1046069"/>
            <a:chExt cx="3816886" cy="2278957"/>
          </a:xfrm>
        </p:grpSpPr>
        <p:cxnSp>
          <p:nvCxnSpPr>
            <p:cNvPr id="46" name="Straight Connector 45">
              <a:extLst>
                <a:ext uri="{FF2B5EF4-FFF2-40B4-BE49-F238E27FC236}">
                  <a16:creationId xmlns:a16="http://schemas.microsoft.com/office/drawing/2014/main" id="{6C9159C1-B8D4-F6F4-0BB9-6D1B58D4582D}"/>
                </a:ext>
              </a:extLst>
            </p:cNvPr>
            <p:cNvCxnSpPr/>
            <p:nvPr/>
          </p:nvCxnSpPr>
          <p:spPr bwMode="auto">
            <a:xfrm>
              <a:off x="6792411" y="1690188"/>
              <a:ext cx="761108" cy="0"/>
            </a:xfrm>
            <a:prstGeom prst="line">
              <a:avLst/>
            </a:prstGeom>
            <a:ln w="28575">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E3EAF4E5-EBC7-CBE4-EA31-78C67269F68B}"/>
                </a:ext>
              </a:extLst>
            </p:cNvPr>
            <p:cNvCxnSpPr/>
            <p:nvPr/>
          </p:nvCxnSpPr>
          <p:spPr bwMode="auto">
            <a:xfrm>
              <a:off x="6792411" y="2834155"/>
              <a:ext cx="761108" cy="0"/>
            </a:xfrm>
            <a:prstGeom prst="line">
              <a:avLst/>
            </a:prstGeom>
            <a:ln w="28575">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25A46712-B16B-2BD1-E493-828EB9E6DBC7}"/>
                </a:ext>
              </a:extLst>
            </p:cNvPr>
            <p:cNvCxnSpPr/>
            <p:nvPr/>
          </p:nvCxnSpPr>
          <p:spPr bwMode="auto">
            <a:xfrm>
              <a:off x="7960365" y="1480638"/>
              <a:ext cx="761108" cy="0"/>
            </a:xfrm>
            <a:prstGeom prst="line">
              <a:avLst/>
            </a:prstGeom>
            <a:ln w="28575">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E9D03EDC-6E8A-8836-EFF8-B0210581DD4D}"/>
                </a:ext>
              </a:extLst>
            </p:cNvPr>
            <p:cNvCxnSpPr/>
            <p:nvPr/>
          </p:nvCxnSpPr>
          <p:spPr bwMode="auto">
            <a:xfrm>
              <a:off x="7960365" y="2624605"/>
              <a:ext cx="761108" cy="0"/>
            </a:xfrm>
            <a:prstGeom prst="line">
              <a:avLst/>
            </a:prstGeom>
            <a:ln w="28575">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A5219095-4321-16EC-0C1F-71EFB0D9FE07}"/>
                </a:ext>
              </a:extLst>
            </p:cNvPr>
            <p:cNvCxnSpPr/>
            <p:nvPr/>
          </p:nvCxnSpPr>
          <p:spPr bwMode="auto">
            <a:xfrm>
              <a:off x="9138736" y="1288599"/>
              <a:ext cx="761108" cy="0"/>
            </a:xfrm>
            <a:prstGeom prst="line">
              <a:avLst/>
            </a:prstGeom>
            <a:ln w="28575">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AC4D3DBF-43D0-B107-C200-61712C1609A6}"/>
                </a:ext>
              </a:extLst>
            </p:cNvPr>
            <p:cNvCxnSpPr/>
            <p:nvPr/>
          </p:nvCxnSpPr>
          <p:spPr bwMode="auto">
            <a:xfrm>
              <a:off x="9138736" y="2432566"/>
              <a:ext cx="761108" cy="0"/>
            </a:xfrm>
            <a:prstGeom prst="line">
              <a:avLst/>
            </a:prstGeom>
            <a:ln w="28575">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2092305E-7DAC-D2B8-9244-4DA578502515}"/>
                </a:ext>
              </a:extLst>
            </p:cNvPr>
            <p:cNvCxnSpPr/>
            <p:nvPr/>
          </p:nvCxnSpPr>
          <p:spPr bwMode="auto">
            <a:xfrm>
              <a:off x="8430835" y="1540321"/>
              <a:ext cx="881313" cy="855030"/>
            </a:xfrm>
            <a:prstGeom prst="straightConnector1">
              <a:avLst/>
            </a:prstGeom>
            <a:ln w="28575">
              <a:solidFill>
                <a:srgbClr val="FF0000"/>
              </a:solidFill>
              <a:headEnd type="arrow"/>
              <a:tailEnd type="arrow"/>
            </a:ln>
            <a:effectLst/>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FA36D770-E5F1-60FF-FC5B-19E1C267F9B2}"/>
                </a:ext>
              </a:extLst>
            </p:cNvPr>
            <p:cNvCxnSpPr/>
            <p:nvPr/>
          </p:nvCxnSpPr>
          <p:spPr bwMode="auto">
            <a:xfrm flipH="1">
              <a:off x="8336852" y="1365766"/>
              <a:ext cx="1163133" cy="1219405"/>
            </a:xfrm>
            <a:prstGeom prst="straightConnector1">
              <a:avLst/>
            </a:prstGeom>
            <a:ln w="28575">
              <a:solidFill>
                <a:srgbClr val="2A6AB3"/>
              </a:solidFill>
              <a:headEnd type="arrow"/>
              <a:tailEnd type="arrow"/>
            </a:ln>
            <a:effectLst/>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AFF3D020-A5CF-2C74-29DA-CC5E0885B34F}"/>
                </a:ext>
              </a:extLst>
            </p:cNvPr>
            <p:cNvCxnSpPr/>
            <p:nvPr/>
          </p:nvCxnSpPr>
          <p:spPr bwMode="auto">
            <a:xfrm>
              <a:off x="8143180" y="1540321"/>
              <a:ext cx="0" cy="1045529"/>
            </a:xfrm>
            <a:prstGeom prst="straightConnector1">
              <a:avLst/>
            </a:prstGeom>
            <a:ln w="28575">
              <a:solidFill>
                <a:schemeClr val="tx1"/>
              </a:solidFill>
              <a:headEnd type="arrow"/>
              <a:tailEnd type="arrow"/>
            </a:ln>
            <a:effectLst/>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B4A0F94E-8769-9CA7-BDDC-317ADAD24BD6}"/>
                </a:ext>
              </a:extLst>
            </p:cNvPr>
            <p:cNvCxnSpPr/>
            <p:nvPr/>
          </p:nvCxnSpPr>
          <p:spPr bwMode="auto">
            <a:xfrm flipH="1">
              <a:off x="7102529" y="1575316"/>
              <a:ext cx="1163133" cy="1219405"/>
            </a:xfrm>
            <a:prstGeom prst="straightConnector1">
              <a:avLst/>
            </a:prstGeom>
            <a:ln w="28575">
              <a:solidFill>
                <a:srgbClr val="2A6AB3"/>
              </a:solidFill>
              <a:headEnd type="arrow"/>
              <a:tailEnd type="arrow"/>
            </a:ln>
            <a:effectLst/>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46D174AF-E922-4DAF-ABA4-3F03F1A7EF98}"/>
                </a:ext>
              </a:extLst>
            </p:cNvPr>
            <p:cNvCxnSpPr/>
            <p:nvPr/>
          </p:nvCxnSpPr>
          <p:spPr bwMode="auto">
            <a:xfrm flipH="1">
              <a:off x="9446164" y="1173727"/>
              <a:ext cx="1163133" cy="1219405"/>
            </a:xfrm>
            <a:prstGeom prst="straightConnector1">
              <a:avLst/>
            </a:prstGeom>
            <a:ln w="28575">
              <a:solidFill>
                <a:srgbClr val="2A6AB3"/>
              </a:solidFill>
              <a:headEnd type="arrow"/>
              <a:tailEnd type="arrow"/>
            </a:ln>
            <a:effectLst/>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F4608DF4-95EE-4A9D-ED3A-3AF923F03E5C}"/>
                </a:ext>
              </a:extLst>
            </p:cNvPr>
            <p:cNvCxnSpPr/>
            <p:nvPr/>
          </p:nvCxnSpPr>
          <p:spPr bwMode="auto">
            <a:xfrm>
              <a:off x="9567962" y="1353863"/>
              <a:ext cx="881313" cy="855030"/>
            </a:xfrm>
            <a:prstGeom prst="straightConnector1">
              <a:avLst/>
            </a:prstGeom>
            <a:ln w="28575">
              <a:solidFill>
                <a:srgbClr val="FF0000"/>
              </a:solidFill>
              <a:headEnd type="arrow"/>
              <a:tailEnd type="arrow"/>
            </a:ln>
            <a:effectLst/>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4377C374-D636-7B61-C22D-54BDA3D91B38}"/>
                </a:ext>
              </a:extLst>
            </p:cNvPr>
            <p:cNvCxnSpPr/>
            <p:nvPr/>
          </p:nvCxnSpPr>
          <p:spPr bwMode="auto">
            <a:xfrm>
              <a:off x="7157852" y="1769575"/>
              <a:ext cx="881313" cy="855030"/>
            </a:xfrm>
            <a:prstGeom prst="straightConnector1">
              <a:avLst/>
            </a:prstGeom>
            <a:ln w="28575">
              <a:solidFill>
                <a:srgbClr val="FF0000"/>
              </a:solidFill>
              <a:headEnd type="arrow"/>
              <a:tailEnd type="arrow"/>
            </a:ln>
            <a:effectLst/>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id="{19DC4B29-6FC4-51A5-9B6B-B0E004E9E276}"/>
                </a:ext>
              </a:extLst>
            </p:cNvPr>
            <p:cNvCxnSpPr/>
            <p:nvPr/>
          </p:nvCxnSpPr>
          <p:spPr bwMode="auto">
            <a:xfrm>
              <a:off x="6928470" y="1752621"/>
              <a:ext cx="0" cy="1045529"/>
            </a:xfrm>
            <a:prstGeom prst="straightConnector1">
              <a:avLst/>
            </a:prstGeom>
            <a:ln w="28575">
              <a:solidFill>
                <a:schemeClr val="tx1"/>
              </a:solidFill>
              <a:headEnd type="arrow"/>
              <a:tailEnd type="arrow"/>
            </a:ln>
            <a:effectLst/>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7417AD41-28E8-4258-E29A-4B1B3E84F468}"/>
                </a:ext>
              </a:extLst>
            </p:cNvPr>
            <p:cNvCxnSpPr/>
            <p:nvPr/>
          </p:nvCxnSpPr>
          <p:spPr bwMode="auto">
            <a:xfrm>
              <a:off x="9398096" y="1360455"/>
              <a:ext cx="0" cy="1045529"/>
            </a:xfrm>
            <a:prstGeom prst="straightConnector1">
              <a:avLst/>
            </a:prstGeom>
            <a:ln w="28575">
              <a:solidFill>
                <a:schemeClr val="tx1"/>
              </a:solidFill>
              <a:headEnd type="arrow"/>
              <a:tailEnd type="arrow"/>
            </a:ln>
            <a:effectLst/>
          </p:spPr>
          <p:style>
            <a:lnRef idx="2">
              <a:schemeClr val="dk1"/>
            </a:lnRef>
            <a:fillRef idx="0">
              <a:schemeClr val="dk1"/>
            </a:fillRef>
            <a:effectRef idx="1">
              <a:schemeClr val="dk1"/>
            </a:effectRef>
            <a:fontRef idx="minor">
              <a:schemeClr val="tx1"/>
            </a:fontRef>
          </p:style>
        </p:cxnSp>
        <p:pic>
          <p:nvPicPr>
            <p:cNvPr id="70" name="Picture 69">
              <a:extLst>
                <a:ext uri="{FF2B5EF4-FFF2-40B4-BE49-F238E27FC236}">
                  <a16:creationId xmlns:a16="http://schemas.microsoft.com/office/drawing/2014/main" id="{56457098-E2CE-EB1C-60D5-460ACADCA4E6}"/>
                </a:ext>
              </a:extLst>
            </p:cNvPr>
            <p:cNvPicPr>
              <a:picLocks/>
            </p:cNvPicPr>
            <p:nvPr/>
          </p:nvPicPr>
          <p:blipFill rotWithShape="1">
            <a:blip r:embed="rId4"/>
            <a:srcRect l="21638" t="-895" r="5756" b="-1054"/>
            <a:stretch/>
          </p:blipFill>
          <p:spPr>
            <a:xfrm>
              <a:off x="9975085" y="1046069"/>
              <a:ext cx="272184" cy="339757"/>
            </a:xfrm>
            <a:prstGeom prst="rect">
              <a:avLst/>
            </a:prstGeom>
          </p:spPr>
        </p:pic>
        <p:pic>
          <p:nvPicPr>
            <p:cNvPr id="71" name="Picture 70">
              <a:extLst>
                <a:ext uri="{FF2B5EF4-FFF2-40B4-BE49-F238E27FC236}">
                  <a16:creationId xmlns:a16="http://schemas.microsoft.com/office/drawing/2014/main" id="{753B5B3F-495D-AE3F-820B-C42C1E31D227}"/>
                </a:ext>
              </a:extLst>
            </p:cNvPr>
            <p:cNvPicPr>
              <a:picLocks/>
            </p:cNvPicPr>
            <p:nvPr/>
          </p:nvPicPr>
          <p:blipFill rotWithShape="1">
            <a:blip r:embed="rId4"/>
            <a:srcRect l="21638" t="-895" r="5756" b="-1054"/>
            <a:stretch/>
          </p:blipFill>
          <p:spPr>
            <a:xfrm>
              <a:off x="8791311" y="1273657"/>
              <a:ext cx="272184" cy="339757"/>
            </a:xfrm>
            <a:prstGeom prst="rect">
              <a:avLst/>
            </a:prstGeom>
          </p:spPr>
        </p:pic>
        <p:pic>
          <p:nvPicPr>
            <p:cNvPr id="73" name="Picture 72">
              <a:extLst>
                <a:ext uri="{FF2B5EF4-FFF2-40B4-BE49-F238E27FC236}">
                  <a16:creationId xmlns:a16="http://schemas.microsoft.com/office/drawing/2014/main" id="{7E3FAA38-DD1C-7D84-6E31-06BEA3C17AEF}"/>
                </a:ext>
              </a:extLst>
            </p:cNvPr>
            <p:cNvPicPr>
              <a:picLocks/>
            </p:cNvPicPr>
            <p:nvPr/>
          </p:nvPicPr>
          <p:blipFill rotWithShape="1">
            <a:blip r:embed="rId5"/>
            <a:srcRect l="16580"/>
            <a:stretch/>
          </p:blipFill>
          <p:spPr>
            <a:xfrm>
              <a:off x="9964896" y="2299475"/>
              <a:ext cx="282373" cy="325124"/>
            </a:xfrm>
            <a:prstGeom prst="rect">
              <a:avLst/>
            </a:prstGeom>
          </p:spPr>
        </p:pic>
        <p:pic>
          <p:nvPicPr>
            <p:cNvPr id="75" name="Picture 74">
              <a:extLst>
                <a:ext uri="{FF2B5EF4-FFF2-40B4-BE49-F238E27FC236}">
                  <a16:creationId xmlns:a16="http://schemas.microsoft.com/office/drawing/2014/main" id="{E2DE5B5F-EC8F-336C-2E7C-7F7692082A7A}"/>
                </a:ext>
              </a:extLst>
            </p:cNvPr>
            <p:cNvPicPr>
              <a:picLocks/>
            </p:cNvPicPr>
            <p:nvPr/>
          </p:nvPicPr>
          <p:blipFill rotWithShape="1">
            <a:blip r:embed="rId4"/>
            <a:srcRect l="21638" t="-895" r="5756" b="-1054"/>
            <a:stretch/>
          </p:blipFill>
          <p:spPr>
            <a:xfrm>
              <a:off x="7590868" y="1465128"/>
              <a:ext cx="272184" cy="339757"/>
            </a:xfrm>
            <a:prstGeom prst="rect">
              <a:avLst/>
            </a:prstGeom>
          </p:spPr>
        </p:pic>
        <p:pic>
          <p:nvPicPr>
            <p:cNvPr id="76" name="Picture 75">
              <a:extLst>
                <a:ext uri="{FF2B5EF4-FFF2-40B4-BE49-F238E27FC236}">
                  <a16:creationId xmlns:a16="http://schemas.microsoft.com/office/drawing/2014/main" id="{E955316C-B492-26BA-5BD1-4EF91E4F0682}"/>
                </a:ext>
              </a:extLst>
            </p:cNvPr>
            <p:cNvPicPr>
              <a:picLocks/>
            </p:cNvPicPr>
            <p:nvPr/>
          </p:nvPicPr>
          <p:blipFill rotWithShape="1">
            <a:blip r:embed="rId5"/>
            <a:srcRect l="16580"/>
            <a:stretch/>
          </p:blipFill>
          <p:spPr>
            <a:xfrm>
              <a:off x="8807294" y="2488942"/>
              <a:ext cx="282373" cy="325124"/>
            </a:xfrm>
            <a:prstGeom prst="rect">
              <a:avLst/>
            </a:prstGeom>
          </p:spPr>
        </p:pic>
        <p:pic>
          <p:nvPicPr>
            <p:cNvPr id="77" name="Picture 76">
              <a:extLst>
                <a:ext uri="{FF2B5EF4-FFF2-40B4-BE49-F238E27FC236}">
                  <a16:creationId xmlns:a16="http://schemas.microsoft.com/office/drawing/2014/main" id="{49624B41-0B65-A93A-5531-FBEC2E556563}"/>
                </a:ext>
              </a:extLst>
            </p:cNvPr>
            <p:cNvPicPr>
              <a:picLocks/>
            </p:cNvPicPr>
            <p:nvPr/>
          </p:nvPicPr>
          <p:blipFill rotWithShape="1">
            <a:blip r:embed="rId5"/>
            <a:srcRect l="16580"/>
            <a:stretch/>
          </p:blipFill>
          <p:spPr>
            <a:xfrm>
              <a:off x="7585509" y="2678340"/>
              <a:ext cx="282373" cy="325124"/>
            </a:xfrm>
            <a:prstGeom prst="rect">
              <a:avLst/>
            </a:prstGeom>
          </p:spPr>
        </p:pic>
        <p:sp>
          <p:nvSpPr>
            <p:cNvPr id="78" name="TextBox 77">
              <a:extLst>
                <a:ext uri="{FF2B5EF4-FFF2-40B4-BE49-F238E27FC236}">
                  <a16:creationId xmlns:a16="http://schemas.microsoft.com/office/drawing/2014/main" id="{128EA6A8-8887-2894-D4D6-983853775C77}"/>
                </a:ext>
              </a:extLst>
            </p:cNvPr>
            <p:cNvSpPr txBox="1"/>
            <p:nvPr/>
          </p:nvSpPr>
          <p:spPr>
            <a:xfrm>
              <a:off x="6792411" y="2955694"/>
              <a:ext cx="704039" cy="369332"/>
            </a:xfrm>
            <a:prstGeom prst="rect">
              <a:avLst/>
            </a:prstGeom>
            <a:noFill/>
          </p:spPr>
          <p:txBody>
            <a:bodyPr wrap="none" rtlCol="0">
              <a:spAutoFit/>
            </a:bodyPr>
            <a:lstStyle/>
            <a:p>
              <a:r>
                <a:rPr lang="en-GB" dirty="0"/>
                <a:t>n = 0</a:t>
              </a:r>
              <a:endParaRPr lang="en-AT" dirty="0"/>
            </a:p>
          </p:txBody>
        </p:sp>
        <p:sp>
          <p:nvSpPr>
            <p:cNvPr id="79" name="TextBox 78">
              <a:extLst>
                <a:ext uri="{FF2B5EF4-FFF2-40B4-BE49-F238E27FC236}">
                  <a16:creationId xmlns:a16="http://schemas.microsoft.com/office/drawing/2014/main" id="{530C19A1-8D43-8F8F-0838-4B397FE38CA9}"/>
                </a:ext>
              </a:extLst>
            </p:cNvPr>
            <p:cNvSpPr txBox="1"/>
            <p:nvPr/>
          </p:nvSpPr>
          <p:spPr>
            <a:xfrm>
              <a:off x="8069845" y="2714426"/>
              <a:ext cx="704039" cy="369332"/>
            </a:xfrm>
            <a:prstGeom prst="rect">
              <a:avLst/>
            </a:prstGeom>
            <a:noFill/>
          </p:spPr>
          <p:txBody>
            <a:bodyPr wrap="none" rtlCol="0">
              <a:spAutoFit/>
            </a:bodyPr>
            <a:lstStyle/>
            <a:p>
              <a:r>
                <a:rPr lang="en-GB" dirty="0"/>
                <a:t>n = 1</a:t>
              </a:r>
              <a:endParaRPr lang="en-AT" dirty="0"/>
            </a:p>
          </p:txBody>
        </p:sp>
        <p:sp>
          <p:nvSpPr>
            <p:cNvPr id="80" name="TextBox 79">
              <a:extLst>
                <a:ext uri="{FF2B5EF4-FFF2-40B4-BE49-F238E27FC236}">
                  <a16:creationId xmlns:a16="http://schemas.microsoft.com/office/drawing/2014/main" id="{BCF1070A-A863-C4DB-6F23-C4B14E909CB4}"/>
                </a:ext>
              </a:extLst>
            </p:cNvPr>
            <p:cNvSpPr txBox="1"/>
            <p:nvPr/>
          </p:nvSpPr>
          <p:spPr>
            <a:xfrm>
              <a:off x="9320401" y="2517362"/>
              <a:ext cx="626507" cy="293015"/>
            </a:xfrm>
            <a:prstGeom prst="rect">
              <a:avLst/>
            </a:prstGeom>
            <a:noFill/>
          </p:spPr>
          <p:txBody>
            <a:bodyPr wrap="square" rtlCol="0">
              <a:spAutoFit/>
            </a:bodyPr>
            <a:lstStyle/>
            <a:p>
              <a:r>
                <a:rPr lang="en-GB" dirty="0"/>
                <a:t>n = 2</a:t>
              </a:r>
              <a:endParaRPr lang="en-AT" dirty="0"/>
            </a:p>
          </p:txBody>
        </p:sp>
      </p:grpSp>
      <p:pic>
        <p:nvPicPr>
          <p:cNvPr id="81" name="Picture 80">
            <a:extLst>
              <a:ext uri="{FF2B5EF4-FFF2-40B4-BE49-F238E27FC236}">
                <a16:creationId xmlns:a16="http://schemas.microsoft.com/office/drawing/2014/main" id="{0C311BFF-AD5A-6670-4F37-9E3AA5AC58D2}"/>
              </a:ext>
            </a:extLst>
          </p:cNvPr>
          <p:cNvPicPr>
            <a:picLocks/>
          </p:cNvPicPr>
          <p:nvPr/>
        </p:nvPicPr>
        <p:blipFill>
          <a:blip r:embed="rId6"/>
          <a:stretch>
            <a:fillRect/>
          </a:stretch>
        </p:blipFill>
        <p:spPr>
          <a:xfrm>
            <a:off x="5415606" y="1149072"/>
            <a:ext cx="519175" cy="465526"/>
          </a:xfrm>
          <a:prstGeom prst="rect">
            <a:avLst/>
          </a:prstGeom>
        </p:spPr>
      </p:pic>
      <p:cxnSp>
        <p:nvCxnSpPr>
          <p:cNvPr id="82" name="Straight Arrow Connector 81">
            <a:extLst>
              <a:ext uri="{FF2B5EF4-FFF2-40B4-BE49-F238E27FC236}">
                <a16:creationId xmlns:a16="http://schemas.microsoft.com/office/drawing/2014/main" id="{DFCF0F50-D980-E4F0-85B6-AF1C811F517D}"/>
              </a:ext>
            </a:extLst>
          </p:cNvPr>
          <p:cNvCxnSpPr>
            <a:cxnSpLocks/>
          </p:cNvCxnSpPr>
          <p:nvPr/>
        </p:nvCxnSpPr>
        <p:spPr>
          <a:xfrm>
            <a:off x="6125308" y="1307939"/>
            <a:ext cx="0" cy="23698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83" name="Picture 82">
            <a:extLst>
              <a:ext uri="{FF2B5EF4-FFF2-40B4-BE49-F238E27FC236}">
                <a16:creationId xmlns:a16="http://schemas.microsoft.com/office/drawing/2014/main" id="{C4635FE3-DCD8-464A-A16B-D949EC929829}"/>
              </a:ext>
            </a:extLst>
          </p:cNvPr>
          <p:cNvPicPr>
            <a:picLocks/>
          </p:cNvPicPr>
          <p:nvPr/>
        </p:nvPicPr>
        <p:blipFill>
          <a:blip r:embed="rId7"/>
          <a:stretch>
            <a:fillRect/>
          </a:stretch>
        </p:blipFill>
        <p:spPr>
          <a:xfrm>
            <a:off x="5580399" y="2137621"/>
            <a:ext cx="519176" cy="465526"/>
          </a:xfrm>
          <a:prstGeom prst="rect">
            <a:avLst/>
          </a:prstGeom>
        </p:spPr>
      </p:pic>
      <p:sp>
        <p:nvSpPr>
          <p:cNvPr id="38" name="Rectangle 37">
            <a:extLst>
              <a:ext uri="{FF2B5EF4-FFF2-40B4-BE49-F238E27FC236}">
                <a16:creationId xmlns:a16="http://schemas.microsoft.com/office/drawing/2014/main" id="{28C14530-4F45-D81F-FC41-74CEA817BD33}"/>
              </a:ext>
            </a:extLst>
          </p:cNvPr>
          <p:cNvSpPr/>
          <p:nvPr/>
        </p:nvSpPr>
        <p:spPr>
          <a:xfrm>
            <a:off x="4583717" y="6571561"/>
            <a:ext cx="8285025" cy="246221"/>
          </a:xfrm>
          <a:prstGeom prst="rect">
            <a:avLst/>
          </a:prstGeom>
        </p:spPr>
        <p:txBody>
          <a:bodyPr wrap="square">
            <a:spAutoFit/>
          </a:bodyPr>
          <a:lstStyle/>
          <a:p>
            <a:r>
              <a:rPr lang="en-GB" sz="1000" dirty="0">
                <a:latin typeface="+mj-lt"/>
              </a:rPr>
              <a:t>M. </a:t>
            </a:r>
            <a:r>
              <a:rPr lang="en-GB" sz="1000" dirty="0" err="1">
                <a:latin typeface="+mj-lt"/>
              </a:rPr>
              <a:t>Brownnutt</a:t>
            </a:r>
            <a:r>
              <a:rPr lang="en-GB" sz="1000" dirty="0">
                <a:latin typeface="+mj-lt"/>
              </a:rPr>
              <a:t> et al., Rev. Mod. Phys. 2015 </a:t>
            </a:r>
            <a:endParaRPr lang="en-GB" sz="1000" b="0" i="0" u="none" strike="noStrike" dirty="0">
              <a:effectLst/>
              <a:latin typeface="+mj-lt"/>
            </a:endParaRPr>
          </a:p>
        </p:txBody>
      </p:sp>
      <p:sp>
        <p:nvSpPr>
          <p:cNvPr id="42" name="TextBox 41">
            <a:extLst>
              <a:ext uri="{FF2B5EF4-FFF2-40B4-BE49-F238E27FC236}">
                <a16:creationId xmlns:a16="http://schemas.microsoft.com/office/drawing/2014/main" id="{7A9138C4-4923-7CC4-3B81-7ADB18390B45}"/>
              </a:ext>
            </a:extLst>
          </p:cNvPr>
          <p:cNvSpPr txBox="1"/>
          <p:nvPr/>
        </p:nvSpPr>
        <p:spPr>
          <a:xfrm>
            <a:off x="983772" y="1946069"/>
            <a:ext cx="3202437" cy="369332"/>
          </a:xfrm>
          <a:prstGeom prst="rect">
            <a:avLst/>
          </a:prstGeom>
          <a:noFill/>
        </p:spPr>
        <p:txBody>
          <a:bodyPr wrap="square" rtlCol="0">
            <a:spAutoFit/>
          </a:bodyPr>
          <a:lstStyle/>
          <a:p>
            <a:pPr marL="285750" indent="-285750">
              <a:buFont typeface="Arial" panose="020B0604020202020204" pitchFamily="34" charset="0"/>
              <a:buChar char="•"/>
            </a:pPr>
            <a:r>
              <a:rPr lang="en-GB" dirty="0"/>
              <a:t>L</a:t>
            </a:r>
            <a:r>
              <a:rPr lang="en-AT" dirty="0"/>
              <a:t>amb Dicke regime </a:t>
            </a:r>
          </a:p>
        </p:txBody>
      </p:sp>
      <p:pic>
        <p:nvPicPr>
          <p:cNvPr id="43" name="Picture 42">
            <a:extLst>
              <a:ext uri="{FF2B5EF4-FFF2-40B4-BE49-F238E27FC236}">
                <a16:creationId xmlns:a16="http://schemas.microsoft.com/office/drawing/2014/main" id="{75BF310C-DDBE-6A28-5A10-3F71E079260B}"/>
              </a:ext>
            </a:extLst>
          </p:cNvPr>
          <p:cNvPicPr>
            <a:picLocks/>
          </p:cNvPicPr>
          <p:nvPr/>
        </p:nvPicPr>
        <p:blipFill>
          <a:blip r:embed="rId8"/>
          <a:stretch>
            <a:fillRect/>
          </a:stretch>
        </p:blipFill>
        <p:spPr>
          <a:xfrm>
            <a:off x="3588245" y="2006519"/>
            <a:ext cx="903012" cy="266117"/>
          </a:xfrm>
          <a:prstGeom prst="rect">
            <a:avLst/>
          </a:prstGeom>
        </p:spPr>
      </p:pic>
      <p:sp>
        <p:nvSpPr>
          <p:cNvPr id="40" name="Title 1">
            <a:extLst>
              <a:ext uri="{FF2B5EF4-FFF2-40B4-BE49-F238E27FC236}">
                <a16:creationId xmlns:a16="http://schemas.microsoft.com/office/drawing/2014/main" id="{3018A5A3-57E8-4CAD-9CCF-5265A3385FA5}"/>
              </a:ext>
            </a:extLst>
          </p:cNvPr>
          <p:cNvSpPr txBox="1">
            <a:spLocks/>
          </p:cNvSpPr>
          <p:nvPr/>
        </p:nvSpPr>
        <p:spPr>
          <a:xfrm>
            <a:off x="409260" y="330735"/>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mj-lt"/>
                <a:ea typeface="+mj-ea"/>
                <a:cs typeface="+mj-cs"/>
              </a:defRPr>
            </a:lvl1pPr>
          </a:lstStyle>
          <a:p>
            <a:r>
              <a:rPr lang="en-AT" b="1" dirty="0"/>
              <a:t>Heating Rate</a:t>
            </a:r>
            <a:r>
              <a:rPr lang="en-US" b="1" dirty="0"/>
              <a:t> Measurements</a:t>
            </a:r>
            <a:endParaRPr lang="en-AT" b="1" dirty="0"/>
          </a:p>
        </p:txBody>
      </p:sp>
    </p:spTree>
    <p:extLst>
      <p:ext uri="{BB962C8B-B14F-4D97-AF65-F5344CB8AC3E}">
        <p14:creationId xmlns:p14="http://schemas.microsoft.com/office/powerpoint/2010/main" val="4106240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A0165-7BAA-B2FE-BD0B-E088CCC03559}"/>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D7E8A61D-8FB5-7FBB-DE9F-8F038D5B0743}"/>
              </a:ext>
            </a:extLst>
          </p:cNvPr>
          <p:cNvSpPr>
            <a:spLocks noGrp="1"/>
          </p:cNvSpPr>
          <p:nvPr>
            <p:ph idx="1"/>
          </p:nvPr>
        </p:nvSpPr>
        <p:spPr/>
        <p:txBody>
          <a:bodyPr/>
          <a:lstStyle/>
          <a:p>
            <a:endParaRPr lang="en-AT"/>
          </a:p>
        </p:txBody>
      </p:sp>
      <p:sp>
        <p:nvSpPr>
          <p:cNvPr id="4" name="Date Placeholder 3">
            <a:extLst>
              <a:ext uri="{FF2B5EF4-FFF2-40B4-BE49-F238E27FC236}">
                <a16:creationId xmlns:a16="http://schemas.microsoft.com/office/drawing/2014/main" id="{082347D7-ADF1-4AB8-1718-7804BB1CA2F2}"/>
              </a:ext>
            </a:extLst>
          </p:cNvPr>
          <p:cNvSpPr>
            <a:spLocks noGrp="1"/>
          </p:cNvSpPr>
          <p:nvPr>
            <p:ph type="dt" sz="half" idx="10"/>
          </p:nvPr>
        </p:nvSpPr>
        <p:spPr/>
        <p:txBody>
          <a:bodyPr/>
          <a:lstStyle/>
          <a:p>
            <a:fld id="{360162FC-E8FF-4D52-8F53-8F2A2A3AD348}" type="datetime1">
              <a:rPr lang="de-CH" noProof="0" smtClean="0"/>
              <a:t>19.07.22</a:t>
            </a:fld>
            <a:endParaRPr lang="de-CH" noProof="0"/>
          </a:p>
        </p:txBody>
      </p:sp>
      <p:sp>
        <p:nvSpPr>
          <p:cNvPr id="5" name="Footer Placeholder 4">
            <a:extLst>
              <a:ext uri="{FF2B5EF4-FFF2-40B4-BE49-F238E27FC236}">
                <a16:creationId xmlns:a16="http://schemas.microsoft.com/office/drawing/2014/main" id="{30FAE60C-3061-96AA-7E04-D349AB48E61C}"/>
              </a:ext>
            </a:extLst>
          </p:cNvPr>
          <p:cNvSpPr>
            <a:spLocks noGrp="1"/>
          </p:cNvSpPr>
          <p:nvPr>
            <p:ph type="ftr" sz="quarter" idx="11"/>
          </p:nvPr>
        </p:nvSpPr>
        <p:spPr/>
        <p:txBody>
          <a:bodyPr/>
          <a:lstStyle/>
          <a:p>
            <a:r>
              <a:rPr lang="de-DE" noProof="0"/>
              <a:t>Organisationseinheit verbal – STRENG VERTRAULICH</a:t>
            </a:r>
            <a:endParaRPr lang="de-CH" noProof="0" dirty="0"/>
          </a:p>
        </p:txBody>
      </p:sp>
      <p:sp>
        <p:nvSpPr>
          <p:cNvPr id="6" name="Slide Number Placeholder 5">
            <a:extLst>
              <a:ext uri="{FF2B5EF4-FFF2-40B4-BE49-F238E27FC236}">
                <a16:creationId xmlns:a16="http://schemas.microsoft.com/office/drawing/2014/main" id="{30763CBC-3C37-822F-2477-A494C28519CE}"/>
              </a:ext>
            </a:extLst>
          </p:cNvPr>
          <p:cNvSpPr>
            <a:spLocks noGrp="1"/>
          </p:cNvSpPr>
          <p:nvPr>
            <p:ph type="sldNum" sz="quarter" idx="12"/>
          </p:nvPr>
        </p:nvSpPr>
        <p:spPr/>
        <p:txBody>
          <a:bodyPr/>
          <a:lstStyle/>
          <a:p>
            <a:fld id="{5ACA52AF-F19D-405C-AD5F-7D94B96A5CC3}" type="slidenum">
              <a:rPr lang="de-CH" noProof="0" smtClean="0"/>
              <a:t>26</a:t>
            </a:fld>
            <a:endParaRPr lang="de-CH" noProof="0"/>
          </a:p>
        </p:txBody>
      </p:sp>
    </p:spTree>
    <p:extLst>
      <p:ext uri="{BB962C8B-B14F-4D97-AF65-F5344CB8AC3E}">
        <p14:creationId xmlns:p14="http://schemas.microsoft.com/office/powerpoint/2010/main" val="2244336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FA8B75-BC22-28B6-79FE-7AF15543FD21}"/>
              </a:ext>
            </a:extLst>
          </p:cNvPr>
          <p:cNvSpPr>
            <a:spLocks noGrp="1"/>
          </p:cNvSpPr>
          <p:nvPr>
            <p:ph type="dt" sz="half" idx="10"/>
          </p:nvPr>
        </p:nvSpPr>
        <p:spPr/>
        <p:txBody>
          <a:bodyPr/>
          <a:lstStyle/>
          <a:p>
            <a:fld id="{6861D6AC-3BAC-4A50-9479-1E7CD895A648}" type="datetime1">
              <a:rPr lang="de-CH" noProof="0" smtClean="0"/>
              <a:t>19.07.22</a:t>
            </a:fld>
            <a:endParaRPr lang="de-CH" noProof="0"/>
          </a:p>
        </p:txBody>
      </p:sp>
      <p:sp>
        <p:nvSpPr>
          <p:cNvPr id="6" name="Slide Number Placeholder 5">
            <a:extLst>
              <a:ext uri="{FF2B5EF4-FFF2-40B4-BE49-F238E27FC236}">
                <a16:creationId xmlns:a16="http://schemas.microsoft.com/office/drawing/2014/main" id="{3E680147-A760-568F-4E25-A4392F1E0EB9}"/>
              </a:ext>
            </a:extLst>
          </p:cNvPr>
          <p:cNvSpPr>
            <a:spLocks noGrp="1"/>
          </p:cNvSpPr>
          <p:nvPr>
            <p:ph type="sldNum" sz="quarter" idx="12"/>
          </p:nvPr>
        </p:nvSpPr>
        <p:spPr/>
        <p:txBody>
          <a:bodyPr/>
          <a:lstStyle/>
          <a:p>
            <a:fld id="{5ACA52AF-F19D-405C-AD5F-7D94B96A5CC3}" type="slidenum">
              <a:rPr lang="de-CH" noProof="0" smtClean="0"/>
              <a:t>3</a:t>
            </a:fld>
            <a:endParaRPr lang="de-CH" noProof="0"/>
          </a:p>
        </p:txBody>
      </p:sp>
      <p:sp>
        <p:nvSpPr>
          <p:cNvPr id="7" name="TextBox 6">
            <a:extLst>
              <a:ext uri="{FF2B5EF4-FFF2-40B4-BE49-F238E27FC236}">
                <a16:creationId xmlns:a16="http://schemas.microsoft.com/office/drawing/2014/main" id="{429ADD56-E11F-D58E-6C5D-FA1AFA36806B}"/>
              </a:ext>
            </a:extLst>
          </p:cNvPr>
          <p:cNvSpPr txBox="1"/>
          <p:nvPr/>
        </p:nvSpPr>
        <p:spPr>
          <a:xfrm>
            <a:off x="409260" y="3413873"/>
            <a:ext cx="3936281" cy="369332"/>
          </a:xfrm>
          <a:prstGeom prst="rect">
            <a:avLst/>
          </a:prstGeom>
          <a:noFill/>
        </p:spPr>
        <p:txBody>
          <a:bodyPr wrap="square" rtlCol="0">
            <a:spAutoFit/>
          </a:bodyPr>
          <a:lstStyle/>
          <a:p>
            <a:pPr marL="285750" indent="-285750">
              <a:buFont typeface="Arial" panose="020B0604020202020204" pitchFamily="34" charset="0"/>
              <a:buChar char="•"/>
            </a:pPr>
            <a:r>
              <a:rPr lang="en-AT" dirty="0"/>
              <a:t>For typical gate speeds: </a:t>
            </a:r>
          </a:p>
        </p:txBody>
      </p:sp>
      <p:pic>
        <p:nvPicPr>
          <p:cNvPr id="8" name="Picture 7">
            <a:extLst>
              <a:ext uri="{FF2B5EF4-FFF2-40B4-BE49-F238E27FC236}">
                <a16:creationId xmlns:a16="http://schemas.microsoft.com/office/drawing/2014/main" id="{208A42C1-AF63-3A08-11D4-F90D256D416A}"/>
              </a:ext>
            </a:extLst>
          </p:cNvPr>
          <p:cNvPicPr>
            <a:picLocks/>
          </p:cNvPicPr>
          <p:nvPr/>
        </p:nvPicPr>
        <p:blipFill>
          <a:blip r:embed="rId3"/>
          <a:stretch>
            <a:fillRect/>
          </a:stretch>
        </p:blipFill>
        <p:spPr>
          <a:xfrm>
            <a:off x="3334634" y="3783205"/>
            <a:ext cx="1700764" cy="506634"/>
          </a:xfrm>
          <a:prstGeom prst="rect">
            <a:avLst/>
          </a:prstGeom>
          <a:ln w="12700">
            <a:solidFill>
              <a:srgbClr val="FF0000"/>
            </a:solidFill>
          </a:ln>
        </p:spPr>
      </p:pic>
      <p:pic>
        <p:nvPicPr>
          <p:cNvPr id="1026" name="Picture 2" descr="Materials challenges for trapped-ion quantum computers | Nature Reviews  Materials">
            <a:extLst>
              <a:ext uri="{FF2B5EF4-FFF2-40B4-BE49-F238E27FC236}">
                <a16:creationId xmlns:a16="http://schemas.microsoft.com/office/drawing/2014/main" id="{C1B7CD55-2528-05E9-4778-41C125089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742" y="1545862"/>
            <a:ext cx="4792420" cy="249066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2D162FF2-7AC3-9A3B-5B2D-790AD77E4084}"/>
              </a:ext>
            </a:extLst>
          </p:cNvPr>
          <p:cNvSpPr txBox="1">
            <a:spLocks/>
          </p:cNvSpPr>
          <p:nvPr/>
        </p:nvSpPr>
        <p:spPr>
          <a:xfrm>
            <a:off x="409260" y="330735"/>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mj-lt"/>
                <a:ea typeface="+mj-ea"/>
                <a:cs typeface="+mj-cs"/>
              </a:defRPr>
            </a:lvl1pPr>
          </a:lstStyle>
          <a:p>
            <a:r>
              <a:rPr lang="en-AT" b="1" dirty="0"/>
              <a:t>Motivation </a:t>
            </a:r>
          </a:p>
        </p:txBody>
      </p:sp>
      <p:sp>
        <p:nvSpPr>
          <p:cNvPr id="9" name="TextBox 8">
            <a:extLst>
              <a:ext uri="{FF2B5EF4-FFF2-40B4-BE49-F238E27FC236}">
                <a16:creationId xmlns:a16="http://schemas.microsoft.com/office/drawing/2014/main" id="{B946E1D6-178C-F9E4-ADCE-FA2E76CC494A}"/>
              </a:ext>
            </a:extLst>
          </p:cNvPr>
          <p:cNvSpPr txBox="1"/>
          <p:nvPr/>
        </p:nvSpPr>
        <p:spPr>
          <a:xfrm>
            <a:off x="409732" y="1387311"/>
            <a:ext cx="4946754" cy="646331"/>
          </a:xfrm>
          <a:prstGeom prst="rect">
            <a:avLst/>
          </a:prstGeom>
          <a:noFill/>
        </p:spPr>
        <p:txBody>
          <a:bodyPr wrap="square" rtlCol="0">
            <a:spAutoFit/>
          </a:bodyPr>
          <a:lstStyle/>
          <a:p>
            <a:pPr marL="285750" indent="-285750">
              <a:buFont typeface="Arial" panose="020B0604020202020204" pitchFamily="34" charset="0"/>
              <a:buChar char="•"/>
            </a:pPr>
            <a:r>
              <a:rPr lang="en-AT" dirty="0"/>
              <a:t>Fault tolerant quantum computing : faulty operations up to a certain threshold  </a:t>
            </a:r>
          </a:p>
        </p:txBody>
      </p:sp>
      <p:sp>
        <p:nvSpPr>
          <p:cNvPr id="11" name="TextBox 10">
            <a:extLst>
              <a:ext uri="{FF2B5EF4-FFF2-40B4-BE49-F238E27FC236}">
                <a16:creationId xmlns:a16="http://schemas.microsoft.com/office/drawing/2014/main" id="{77252DE5-4BD8-866C-6EB3-568409ED72F0}"/>
              </a:ext>
            </a:extLst>
          </p:cNvPr>
          <p:cNvSpPr txBox="1"/>
          <p:nvPr/>
        </p:nvSpPr>
        <p:spPr>
          <a:xfrm>
            <a:off x="409732" y="2469651"/>
            <a:ext cx="4946754" cy="369332"/>
          </a:xfrm>
          <a:prstGeom prst="rect">
            <a:avLst/>
          </a:prstGeom>
          <a:noFill/>
        </p:spPr>
        <p:txBody>
          <a:bodyPr wrap="square" rtlCol="0">
            <a:spAutoFit/>
          </a:bodyPr>
          <a:lstStyle/>
          <a:p>
            <a:pPr marL="285750" indent="-285750">
              <a:buFont typeface="Arial" panose="020B0604020202020204" pitchFamily="34" charset="0"/>
              <a:buChar char="•"/>
            </a:pPr>
            <a:r>
              <a:rPr lang="en-AT" dirty="0"/>
              <a:t>Heating rates limit fidelity of two-qubit gates  </a:t>
            </a:r>
          </a:p>
        </p:txBody>
      </p:sp>
      <p:sp>
        <p:nvSpPr>
          <p:cNvPr id="12" name="TextBox 11">
            <a:extLst>
              <a:ext uri="{FF2B5EF4-FFF2-40B4-BE49-F238E27FC236}">
                <a16:creationId xmlns:a16="http://schemas.microsoft.com/office/drawing/2014/main" id="{B8DAA2FB-AAEC-06EC-7F93-F5D42C541FDE}"/>
              </a:ext>
            </a:extLst>
          </p:cNvPr>
          <p:cNvSpPr txBox="1"/>
          <p:nvPr/>
        </p:nvSpPr>
        <p:spPr>
          <a:xfrm>
            <a:off x="4408762" y="6564469"/>
            <a:ext cx="6608723" cy="246221"/>
          </a:xfrm>
          <a:prstGeom prst="rect">
            <a:avLst/>
          </a:prstGeom>
          <a:noFill/>
        </p:spPr>
        <p:txBody>
          <a:bodyPr wrap="square" rtlCol="0">
            <a:spAutoFit/>
          </a:bodyPr>
          <a:lstStyle/>
          <a:p>
            <a:r>
              <a:rPr lang="en-GB" sz="1000" dirty="0"/>
              <a:t> K.R. Brown </a:t>
            </a:r>
            <a:r>
              <a:rPr lang="en-GB" sz="1000" i="1" dirty="0"/>
              <a:t>et al.,</a:t>
            </a:r>
            <a:r>
              <a:rPr lang="en-GB" sz="1000" dirty="0"/>
              <a:t> 2021 </a:t>
            </a:r>
            <a:r>
              <a:rPr lang="en-GB" sz="1000" i="1" dirty="0">
                <a:solidFill>
                  <a:srgbClr val="222222"/>
                </a:solidFill>
                <a:latin typeface="-apple-system"/>
              </a:rPr>
              <a:t>Nat. Rev. Mater. </a:t>
            </a:r>
            <a:r>
              <a:rPr lang="en-GB" sz="1000" dirty="0">
                <a:solidFill>
                  <a:srgbClr val="222222"/>
                </a:solidFill>
                <a:latin typeface="-apple-system"/>
              </a:rPr>
              <a:t>6 892–905</a:t>
            </a:r>
            <a:endParaRPr lang="en-AT" sz="1000" dirty="0"/>
          </a:p>
        </p:txBody>
      </p:sp>
    </p:spTree>
    <p:extLst>
      <p:ext uri="{BB962C8B-B14F-4D97-AF65-F5344CB8AC3E}">
        <p14:creationId xmlns:p14="http://schemas.microsoft.com/office/powerpoint/2010/main" val="316565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94792F61-F3A1-4E2C-B0EE-9742603FD08B}"/>
              </a:ext>
            </a:extLst>
          </p:cNvPr>
          <p:cNvSpPr>
            <a:spLocks noGrp="1"/>
          </p:cNvSpPr>
          <p:nvPr>
            <p:ph idx="1"/>
          </p:nvPr>
        </p:nvSpPr>
        <p:spPr>
          <a:xfrm>
            <a:off x="731837" y="1370220"/>
            <a:ext cx="10728325" cy="4680000"/>
          </a:xfrm>
        </p:spPr>
        <p:txBody>
          <a:bodyPr/>
          <a:lstStyle/>
          <a:p>
            <a:r>
              <a:rPr lang="de-DE" dirty="0" err="1"/>
              <a:t>Trapping</a:t>
            </a:r>
            <a:r>
              <a:rPr lang="de-DE" dirty="0"/>
              <a:t> Physics </a:t>
            </a:r>
          </a:p>
          <a:p>
            <a:pPr lvl="2">
              <a:buFont typeface="Arial" panose="020B0604020202020204" pitchFamily="34" charset="0"/>
              <a:buChar char="•"/>
            </a:pPr>
            <a:r>
              <a:rPr lang="de-DE" dirty="0"/>
              <a:t>Trap Geometries</a:t>
            </a:r>
          </a:p>
          <a:p>
            <a:r>
              <a:rPr lang="de-DE" dirty="0" err="1"/>
              <a:t>Heating</a:t>
            </a:r>
            <a:r>
              <a:rPr lang="de-DE" dirty="0"/>
              <a:t> Rates </a:t>
            </a:r>
          </a:p>
          <a:p>
            <a:pPr lvl="2">
              <a:buFont typeface="Arial" panose="020B0604020202020204" pitchFamily="34" charset="0"/>
              <a:buChar char="•"/>
            </a:pPr>
            <a:r>
              <a:rPr lang="en-AT" dirty="0"/>
              <a:t>Voltage NSD to Field NSD </a:t>
            </a:r>
          </a:p>
          <a:p>
            <a:r>
              <a:rPr lang="de-DE" dirty="0"/>
              <a:t>Setup</a:t>
            </a:r>
            <a:endParaRPr lang="en-AT" dirty="0"/>
          </a:p>
          <a:p>
            <a:pPr lvl="2">
              <a:buFont typeface="Arial" panose="020B0604020202020204" pitchFamily="34" charset="0"/>
              <a:buChar char="•"/>
            </a:pPr>
            <a:r>
              <a:rPr lang="en-AT" dirty="0"/>
              <a:t>Measured Heating Rates</a:t>
            </a:r>
            <a:endParaRPr lang="de-DE" dirty="0"/>
          </a:p>
          <a:p>
            <a:r>
              <a:rPr lang="de-DE" dirty="0"/>
              <a:t>Possible Noise Sources </a:t>
            </a:r>
          </a:p>
          <a:p>
            <a:pPr lvl="2">
              <a:buFont typeface="Arial" panose="020B0604020202020204" pitchFamily="34" charset="0"/>
              <a:buChar char="•"/>
            </a:pPr>
            <a:r>
              <a:rPr lang="en-AT" dirty="0"/>
              <a:t>Johnson Noise – RF  </a:t>
            </a:r>
          </a:p>
          <a:p>
            <a:pPr lvl="2">
              <a:buFont typeface="Arial" panose="020B0604020202020204" pitchFamily="34" charset="0"/>
              <a:buChar char="•"/>
            </a:pPr>
            <a:r>
              <a:rPr lang="en-AT" dirty="0"/>
              <a:t>Johnson Noise – DC </a:t>
            </a:r>
            <a:endParaRPr lang="de-DE" dirty="0"/>
          </a:p>
          <a:p>
            <a:r>
              <a:rPr lang="de-DE" dirty="0"/>
              <a:t>Outlook </a:t>
            </a:r>
          </a:p>
          <a:p>
            <a:endParaRPr lang="de-DE" dirty="0"/>
          </a:p>
          <a:p>
            <a:endParaRPr lang="de-CH" dirty="0"/>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p:txBody>
          <a:bodyPr/>
          <a:lstStyle/>
          <a:p>
            <a:fld id="{298B387B-FBD3-42F8-9E31-B45335F65718}" type="datetime1">
              <a:rPr lang="de-CH" noProof="0" smtClean="0"/>
              <a:t>19.07.22</a:t>
            </a:fld>
            <a:endParaRPr lang="de-CH" noProof="0"/>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p:txBody>
          <a:bodyPr/>
          <a:lstStyle/>
          <a:p>
            <a:fld id="{5ACA52AF-F19D-405C-AD5F-7D94B96A5CC3}" type="slidenum">
              <a:rPr lang="de-CH" noProof="0" smtClean="0"/>
              <a:t>4</a:t>
            </a:fld>
            <a:endParaRPr lang="de-CH" noProof="0"/>
          </a:p>
        </p:txBody>
      </p:sp>
      <p:sp>
        <p:nvSpPr>
          <p:cNvPr id="13" name="Title 1">
            <a:extLst>
              <a:ext uri="{FF2B5EF4-FFF2-40B4-BE49-F238E27FC236}">
                <a16:creationId xmlns:a16="http://schemas.microsoft.com/office/drawing/2014/main" id="{8CE8643C-1763-A443-E42E-81D1DC79980C}"/>
              </a:ext>
            </a:extLst>
          </p:cNvPr>
          <p:cNvSpPr txBox="1">
            <a:spLocks/>
          </p:cNvSpPr>
          <p:nvPr/>
        </p:nvSpPr>
        <p:spPr>
          <a:xfrm>
            <a:off x="409260" y="330735"/>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mj-lt"/>
                <a:ea typeface="+mj-ea"/>
                <a:cs typeface="+mj-cs"/>
              </a:defRPr>
            </a:lvl1pPr>
          </a:lstStyle>
          <a:p>
            <a:r>
              <a:rPr lang="en-AT" b="1" dirty="0"/>
              <a:t>Agenda</a:t>
            </a:r>
          </a:p>
        </p:txBody>
      </p:sp>
      <p:sp>
        <p:nvSpPr>
          <p:cNvPr id="2" name="TextBox 1">
            <a:extLst>
              <a:ext uri="{FF2B5EF4-FFF2-40B4-BE49-F238E27FC236}">
                <a16:creationId xmlns:a16="http://schemas.microsoft.com/office/drawing/2014/main" id="{84ED7B05-B173-B6CC-563B-6955E33EC768}"/>
              </a:ext>
            </a:extLst>
          </p:cNvPr>
          <p:cNvSpPr txBox="1"/>
          <p:nvPr/>
        </p:nvSpPr>
        <p:spPr>
          <a:xfrm>
            <a:off x="9567333" y="5588000"/>
            <a:ext cx="184731" cy="369332"/>
          </a:xfrm>
          <a:prstGeom prst="rect">
            <a:avLst/>
          </a:prstGeom>
          <a:noFill/>
        </p:spPr>
        <p:txBody>
          <a:bodyPr wrap="none" rtlCol="0">
            <a:spAutoFit/>
          </a:bodyPr>
          <a:lstStyle/>
          <a:p>
            <a:endParaRPr lang="en-AT" dirty="0"/>
          </a:p>
        </p:txBody>
      </p:sp>
    </p:spTree>
    <p:extLst>
      <p:ext uri="{BB962C8B-B14F-4D97-AF65-F5344CB8AC3E}">
        <p14:creationId xmlns:p14="http://schemas.microsoft.com/office/powerpoint/2010/main" val="3164086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descr="Logo, company name&#10;&#10;Description automatically generated">
            <a:extLst>
              <a:ext uri="{FF2B5EF4-FFF2-40B4-BE49-F238E27FC236}">
                <a16:creationId xmlns:a16="http://schemas.microsoft.com/office/drawing/2014/main" id="{1006311D-3C37-84D5-4C6A-C416E787BB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548" y="2243491"/>
            <a:ext cx="4781520" cy="3187680"/>
          </a:xfrm>
          <a:prstGeom prst="rect">
            <a:avLst/>
          </a:prstGeom>
        </p:spPr>
      </p:pic>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9C28B327-839C-4A2D-B2E8-7E49B2F41E4B}" type="datetime1">
              <a:rPr lang="de-CH" noProof="0" smtClean="0"/>
              <a:t>19.07.22</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5</a:t>
            </a:fld>
            <a:endParaRPr lang="de-CH" noProof="0"/>
          </a:p>
        </p:txBody>
      </p:sp>
      <p:pic>
        <p:nvPicPr>
          <p:cNvPr id="52" name="Picture 51" descr="Text&#10;&#10;Description automatically generated">
            <a:extLst>
              <a:ext uri="{FF2B5EF4-FFF2-40B4-BE49-F238E27FC236}">
                <a16:creationId xmlns:a16="http://schemas.microsoft.com/office/drawing/2014/main" id="{E94EC2BA-C8F9-BBDB-576C-7FFFA3C78F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7738" y="4101691"/>
            <a:ext cx="5358422" cy="725200"/>
          </a:xfrm>
          <a:prstGeom prst="rect">
            <a:avLst/>
          </a:prstGeom>
        </p:spPr>
      </p:pic>
      <p:pic>
        <p:nvPicPr>
          <p:cNvPr id="69" name="Picture 68" descr="Diagram&#10;&#10;Description automatically generated with medium confidence">
            <a:extLst>
              <a:ext uri="{FF2B5EF4-FFF2-40B4-BE49-F238E27FC236}">
                <a16:creationId xmlns:a16="http://schemas.microsoft.com/office/drawing/2014/main" id="{738566DE-1AB1-ED2F-79AF-CCD458C5A5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320" y="1361057"/>
            <a:ext cx="4333975" cy="574159"/>
          </a:xfrm>
          <a:prstGeom prst="rect">
            <a:avLst/>
          </a:prstGeom>
          <a:ln w="19050">
            <a:solidFill>
              <a:schemeClr val="accent5"/>
            </a:solidFill>
          </a:ln>
        </p:spPr>
      </p:pic>
      <p:sp>
        <p:nvSpPr>
          <p:cNvPr id="8" name="TextBox 7">
            <a:extLst>
              <a:ext uri="{FF2B5EF4-FFF2-40B4-BE49-F238E27FC236}">
                <a16:creationId xmlns:a16="http://schemas.microsoft.com/office/drawing/2014/main" id="{38730756-30B3-7E41-3A3C-296AA67BFBA5}"/>
              </a:ext>
            </a:extLst>
          </p:cNvPr>
          <p:cNvSpPr txBox="1"/>
          <p:nvPr/>
        </p:nvSpPr>
        <p:spPr>
          <a:xfrm>
            <a:off x="7566372" y="3480143"/>
            <a:ext cx="2837262" cy="369332"/>
          </a:xfrm>
          <a:prstGeom prst="rect">
            <a:avLst/>
          </a:prstGeom>
          <a:noFill/>
        </p:spPr>
        <p:txBody>
          <a:bodyPr wrap="square" rtlCol="0">
            <a:spAutoFit/>
          </a:bodyPr>
          <a:lstStyle/>
          <a:p>
            <a:r>
              <a:rPr lang="en-AT" dirty="0"/>
              <a:t>Equation of motion :</a:t>
            </a:r>
          </a:p>
        </p:txBody>
      </p:sp>
      <p:pic>
        <p:nvPicPr>
          <p:cNvPr id="14" name="Picture 13">
            <a:extLst>
              <a:ext uri="{FF2B5EF4-FFF2-40B4-BE49-F238E27FC236}">
                <a16:creationId xmlns:a16="http://schemas.microsoft.com/office/drawing/2014/main" id="{F01A7DEF-D640-D797-0C25-92CCFB67C6DA}"/>
              </a:ext>
            </a:extLst>
          </p:cNvPr>
          <p:cNvPicPr>
            <a:picLocks/>
          </p:cNvPicPr>
          <p:nvPr/>
        </p:nvPicPr>
        <p:blipFill>
          <a:blip r:embed="rId6"/>
          <a:stretch>
            <a:fillRect/>
          </a:stretch>
        </p:blipFill>
        <p:spPr>
          <a:xfrm>
            <a:off x="6015634" y="5643376"/>
            <a:ext cx="1458291" cy="574378"/>
          </a:xfrm>
          <a:prstGeom prst="rect">
            <a:avLst/>
          </a:prstGeom>
        </p:spPr>
      </p:pic>
      <p:pic>
        <p:nvPicPr>
          <p:cNvPr id="16" name="Picture 15">
            <a:extLst>
              <a:ext uri="{FF2B5EF4-FFF2-40B4-BE49-F238E27FC236}">
                <a16:creationId xmlns:a16="http://schemas.microsoft.com/office/drawing/2014/main" id="{774D12E0-F866-F7CD-1B7A-2FA62B261269}"/>
              </a:ext>
            </a:extLst>
          </p:cNvPr>
          <p:cNvPicPr>
            <a:picLocks/>
          </p:cNvPicPr>
          <p:nvPr/>
        </p:nvPicPr>
        <p:blipFill>
          <a:blip r:embed="rId7"/>
          <a:stretch>
            <a:fillRect/>
          </a:stretch>
        </p:blipFill>
        <p:spPr>
          <a:xfrm>
            <a:off x="8083525" y="5643376"/>
            <a:ext cx="1416615" cy="574378"/>
          </a:xfrm>
          <a:prstGeom prst="rect">
            <a:avLst/>
          </a:prstGeom>
        </p:spPr>
      </p:pic>
      <p:sp>
        <p:nvSpPr>
          <p:cNvPr id="18" name="TextBox 17">
            <a:extLst>
              <a:ext uri="{FF2B5EF4-FFF2-40B4-BE49-F238E27FC236}">
                <a16:creationId xmlns:a16="http://schemas.microsoft.com/office/drawing/2014/main" id="{71C5C14B-A06D-D640-1959-0F6D1F06BFEF}"/>
              </a:ext>
            </a:extLst>
          </p:cNvPr>
          <p:cNvSpPr txBox="1"/>
          <p:nvPr/>
        </p:nvSpPr>
        <p:spPr>
          <a:xfrm>
            <a:off x="794320" y="5745899"/>
            <a:ext cx="4079899" cy="369332"/>
          </a:xfrm>
          <a:prstGeom prst="rect">
            <a:avLst/>
          </a:prstGeom>
          <a:noFill/>
        </p:spPr>
        <p:txBody>
          <a:bodyPr wrap="square" rtlCol="0">
            <a:spAutoFit/>
          </a:bodyPr>
          <a:lstStyle/>
          <a:p>
            <a:r>
              <a:rPr lang="en-GB" dirty="0"/>
              <a:t>I</a:t>
            </a:r>
            <a:r>
              <a:rPr lang="en-AT" dirty="0"/>
              <a:t>ntroduce</a:t>
            </a:r>
            <a:r>
              <a:rPr lang="en-US" dirty="0"/>
              <a:t> dimensionless parameters</a:t>
            </a:r>
            <a:r>
              <a:rPr lang="en-AT" dirty="0"/>
              <a:t> : </a:t>
            </a:r>
          </a:p>
        </p:txBody>
      </p:sp>
      <p:grpSp>
        <p:nvGrpSpPr>
          <p:cNvPr id="12" name="Group 11">
            <a:extLst>
              <a:ext uri="{FF2B5EF4-FFF2-40B4-BE49-F238E27FC236}">
                <a16:creationId xmlns:a16="http://schemas.microsoft.com/office/drawing/2014/main" id="{6E5A4D6A-B4D0-EE9F-082E-642D2F1B107C}"/>
              </a:ext>
            </a:extLst>
          </p:cNvPr>
          <p:cNvGrpSpPr/>
          <p:nvPr/>
        </p:nvGrpSpPr>
        <p:grpSpPr>
          <a:xfrm>
            <a:off x="6040772" y="153680"/>
            <a:ext cx="3191315" cy="2154110"/>
            <a:chOff x="828255" y="1615252"/>
            <a:chExt cx="3191315" cy="2481855"/>
          </a:xfrm>
        </p:grpSpPr>
        <p:sp>
          <p:nvSpPr>
            <p:cNvPr id="13" name="Can 12">
              <a:extLst>
                <a:ext uri="{FF2B5EF4-FFF2-40B4-BE49-F238E27FC236}">
                  <a16:creationId xmlns:a16="http://schemas.microsoft.com/office/drawing/2014/main" id="{67324908-95CC-6254-A31A-2C4A649385EB}"/>
                </a:ext>
              </a:extLst>
            </p:cNvPr>
            <p:cNvSpPr/>
            <p:nvPr/>
          </p:nvSpPr>
          <p:spPr>
            <a:xfrm rot="14297070">
              <a:off x="1662973" y="2153759"/>
              <a:ext cx="362237" cy="1293347"/>
            </a:xfrm>
            <a:prstGeom prst="can">
              <a:avLst>
                <a:gd name="adj" fmla="val 83236"/>
              </a:avLst>
            </a:prstGeom>
            <a:solidFill>
              <a:srgbClr val="DE3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Can 14">
              <a:extLst>
                <a:ext uri="{FF2B5EF4-FFF2-40B4-BE49-F238E27FC236}">
                  <a16:creationId xmlns:a16="http://schemas.microsoft.com/office/drawing/2014/main" id="{05598EFE-FFAF-4A7B-89AD-2C4AC1A64574}"/>
                </a:ext>
              </a:extLst>
            </p:cNvPr>
            <p:cNvSpPr/>
            <p:nvPr/>
          </p:nvSpPr>
          <p:spPr>
            <a:xfrm rot="14297562">
              <a:off x="2027394" y="2753843"/>
              <a:ext cx="362237" cy="1293347"/>
            </a:xfrm>
            <a:prstGeom prst="can">
              <a:avLst>
                <a:gd name="adj" fmla="val 83236"/>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Can 16">
              <a:extLst>
                <a:ext uri="{FF2B5EF4-FFF2-40B4-BE49-F238E27FC236}">
                  <a16:creationId xmlns:a16="http://schemas.microsoft.com/office/drawing/2014/main" id="{BDFF4AD6-EFDF-CE76-140F-495431ED5A72}"/>
                </a:ext>
              </a:extLst>
            </p:cNvPr>
            <p:cNvSpPr/>
            <p:nvPr/>
          </p:nvSpPr>
          <p:spPr>
            <a:xfrm rot="14297070">
              <a:off x="2668927" y="2337708"/>
              <a:ext cx="362237" cy="1293347"/>
            </a:xfrm>
            <a:prstGeom prst="can">
              <a:avLst>
                <a:gd name="adj" fmla="val 83236"/>
              </a:avLst>
            </a:prstGeom>
            <a:solidFill>
              <a:srgbClr val="DE3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TextBox 18">
              <a:extLst>
                <a:ext uri="{FF2B5EF4-FFF2-40B4-BE49-F238E27FC236}">
                  <a16:creationId xmlns:a16="http://schemas.microsoft.com/office/drawing/2014/main" id="{939D8B6D-CDA3-EA52-5462-62A056590AB2}"/>
                </a:ext>
              </a:extLst>
            </p:cNvPr>
            <p:cNvSpPr txBox="1"/>
            <p:nvPr/>
          </p:nvSpPr>
          <p:spPr>
            <a:xfrm>
              <a:off x="2795647" y="1615252"/>
              <a:ext cx="665138" cy="362246"/>
            </a:xfrm>
            <a:prstGeom prst="rect">
              <a:avLst/>
            </a:prstGeom>
            <a:noFill/>
          </p:spPr>
          <p:txBody>
            <a:bodyPr wrap="square" rtlCol="0">
              <a:spAutoFit/>
            </a:bodyPr>
            <a:lstStyle/>
            <a:p>
              <a:r>
                <a:rPr lang="en-AT" dirty="0"/>
                <a:t>DC</a:t>
              </a:r>
            </a:p>
          </p:txBody>
        </p:sp>
        <p:sp>
          <p:nvSpPr>
            <p:cNvPr id="20" name="TextBox 19">
              <a:extLst>
                <a:ext uri="{FF2B5EF4-FFF2-40B4-BE49-F238E27FC236}">
                  <a16:creationId xmlns:a16="http://schemas.microsoft.com/office/drawing/2014/main" id="{0D9E810E-5DDB-7353-E8CB-F3B666432C70}"/>
                </a:ext>
              </a:extLst>
            </p:cNvPr>
            <p:cNvSpPr txBox="1"/>
            <p:nvPr/>
          </p:nvSpPr>
          <p:spPr>
            <a:xfrm>
              <a:off x="828255" y="3093867"/>
              <a:ext cx="665138" cy="362246"/>
            </a:xfrm>
            <a:prstGeom prst="rect">
              <a:avLst/>
            </a:prstGeom>
            <a:noFill/>
          </p:spPr>
          <p:txBody>
            <a:bodyPr wrap="square" rtlCol="0">
              <a:spAutoFit/>
            </a:bodyPr>
            <a:lstStyle/>
            <a:p>
              <a:r>
                <a:rPr lang="en-AT" dirty="0"/>
                <a:t>RF</a:t>
              </a:r>
            </a:p>
          </p:txBody>
        </p:sp>
        <p:sp>
          <p:nvSpPr>
            <p:cNvPr id="21" name="TextBox 20">
              <a:extLst>
                <a:ext uri="{FF2B5EF4-FFF2-40B4-BE49-F238E27FC236}">
                  <a16:creationId xmlns:a16="http://schemas.microsoft.com/office/drawing/2014/main" id="{53E31A05-4E77-9EB0-37CB-60C1CB60B787}"/>
                </a:ext>
              </a:extLst>
            </p:cNvPr>
            <p:cNvSpPr txBox="1"/>
            <p:nvPr/>
          </p:nvSpPr>
          <p:spPr>
            <a:xfrm>
              <a:off x="3354432" y="2340520"/>
              <a:ext cx="665138" cy="362246"/>
            </a:xfrm>
            <a:prstGeom prst="rect">
              <a:avLst/>
            </a:prstGeom>
            <a:noFill/>
          </p:spPr>
          <p:txBody>
            <a:bodyPr wrap="square" rtlCol="0">
              <a:spAutoFit/>
            </a:bodyPr>
            <a:lstStyle/>
            <a:p>
              <a:r>
                <a:rPr lang="en-AT" dirty="0"/>
                <a:t>RF</a:t>
              </a:r>
            </a:p>
          </p:txBody>
        </p:sp>
        <p:sp>
          <p:nvSpPr>
            <p:cNvPr id="22" name="TextBox 21">
              <a:extLst>
                <a:ext uri="{FF2B5EF4-FFF2-40B4-BE49-F238E27FC236}">
                  <a16:creationId xmlns:a16="http://schemas.microsoft.com/office/drawing/2014/main" id="{D402CB02-B026-2DE6-E634-48854C75322A}"/>
                </a:ext>
              </a:extLst>
            </p:cNvPr>
            <p:cNvSpPr txBox="1"/>
            <p:nvPr/>
          </p:nvSpPr>
          <p:spPr>
            <a:xfrm>
              <a:off x="1264487" y="3734861"/>
              <a:ext cx="665138" cy="362246"/>
            </a:xfrm>
            <a:prstGeom prst="rect">
              <a:avLst/>
            </a:prstGeom>
            <a:noFill/>
          </p:spPr>
          <p:txBody>
            <a:bodyPr wrap="square" rtlCol="0">
              <a:spAutoFit/>
            </a:bodyPr>
            <a:lstStyle/>
            <a:p>
              <a:r>
                <a:rPr lang="en-AT" dirty="0"/>
                <a:t>DC</a:t>
              </a:r>
            </a:p>
          </p:txBody>
        </p:sp>
        <p:sp>
          <p:nvSpPr>
            <p:cNvPr id="23" name="Can 22">
              <a:extLst>
                <a:ext uri="{FF2B5EF4-FFF2-40B4-BE49-F238E27FC236}">
                  <a16:creationId xmlns:a16="http://schemas.microsoft.com/office/drawing/2014/main" id="{7DDE125A-9DC8-6D41-BD80-688BC0CEB30E}"/>
                </a:ext>
              </a:extLst>
            </p:cNvPr>
            <p:cNvSpPr/>
            <p:nvPr/>
          </p:nvSpPr>
          <p:spPr>
            <a:xfrm rot="14297562">
              <a:off x="2233981" y="1771214"/>
              <a:ext cx="362237" cy="1293347"/>
            </a:xfrm>
            <a:prstGeom prst="can">
              <a:avLst>
                <a:gd name="adj" fmla="val 83236"/>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p>
          </p:txBody>
        </p:sp>
        <p:cxnSp>
          <p:nvCxnSpPr>
            <p:cNvPr id="24" name="Straight Connector 23">
              <a:extLst>
                <a:ext uri="{FF2B5EF4-FFF2-40B4-BE49-F238E27FC236}">
                  <a16:creationId xmlns:a16="http://schemas.microsoft.com/office/drawing/2014/main" id="{FCD0E167-17C9-E936-F11C-A60564EBF95E}"/>
                </a:ext>
              </a:extLst>
            </p:cNvPr>
            <p:cNvCxnSpPr>
              <a:cxnSpLocks/>
            </p:cNvCxnSpPr>
            <p:nvPr/>
          </p:nvCxnSpPr>
          <p:spPr>
            <a:xfrm flipV="1">
              <a:off x="1484038" y="2303660"/>
              <a:ext cx="1767990" cy="113918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Oval 24">
              <a:extLst>
                <a:ext uri="{FF2B5EF4-FFF2-40B4-BE49-F238E27FC236}">
                  <a16:creationId xmlns:a16="http://schemas.microsoft.com/office/drawing/2014/main" id="{DCF798C2-EFFC-EC9F-1905-E0FBD568A374}"/>
                </a:ext>
              </a:extLst>
            </p:cNvPr>
            <p:cNvSpPr/>
            <p:nvPr/>
          </p:nvSpPr>
          <p:spPr>
            <a:xfrm>
              <a:off x="2261408" y="2865043"/>
              <a:ext cx="139138" cy="11743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grpSp>
      <p:grpSp>
        <p:nvGrpSpPr>
          <p:cNvPr id="26" name="Group 25">
            <a:extLst>
              <a:ext uri="{FF2B5EF4-FFF2-40B4-BE49-F238E27FC236}">
                <a16:creationId xmlns:a16="http://schemas.microsoft.com/office/drawing/2014/main" id="{22D8694C-DDF2-0109-2AE5-D1E55D3B691A}"/>
              </a:ext>
            </a:extLst>
          </p:cNvPr>
          <p:cNvGrpSpPr/>
          <p:nvPr/>
        </p:nvGrpSpPr>
        <p:grpSpPr>
          <a:xfrm>
            <a:off x="9349314" y="302049"/>
            <a:ext cx="2422779" cy="1891466"/>
            <a:chOff x="619332" y="4042989"/>
            <a:chExt cx="2876033" cy="2191824"/>
          </a:xfrm>
        </p:grpSpPr>
        <p:sp>
          <p:nvSpPr>
            <p:cNvPr id="27" name="Oval 26">
              <a:extLst>
                <a:ext uri="{FF2B5EF4-FFF2-40B4-BE49-F238E27FC236}">
                  <a16:creationId xmlns:a16="http://schemas.microsoft.com/office/drawing/2014/main" id="{9C3339AD-EB79-2C62-EEAD-C1B6F86490FF}"/>
                </a:ext>
              </a:extLst>
            </p:cNvPr>
            <p:cNvSpPr/>
            <p:nvPr/>
          </p:nvSpPr>
          <p:spPr>
            <a:xfrm>
              <a:off x="2365617" y="4352324"/>
              <a:ext cx="493407" cy="418732"/>
            </a:xfrm>
            <a:prstGeom prst="ellipse">
              <a:avLst/>
            </a:prstGeom>
            <a:solidFill>
              <a:srgbClr val="DE3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9074324C-28F0-6C49-C440-6CBD5FC9C9BB}"/>
                </a:ext>
              </a:extLst>
            </p:cNvPr>
            <p:cNvSpPr/>
            <p:nvPr/>
          </p:nvSpPr>
          <p:spPr>
            <a:xfrm>
              <a:off x="1283595" y="5515215"/>
              <a:ext cx="493407" cy="418732"/>
            </a:xfrm>
            <a:prstGeom prst="ellipse">
              <a:avLst/>
            </a:prstGeom>
            <a:solidFill>
              <a:srgbClr val="DE3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AC69EF56-8899-E77C-8D67-FA18CF31D544}"/>
                </a:ext>
              </a:extLst>
            </p:cNvPr>
            <p:cNvSpPr/>
            <p:nvPr/>
          </p:nvSpPr>
          <p:spPr>
            <a:xfrm>
              <a:off x="2360275" y="5542247"/>
              <a:ext cx="493407" cy="41873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509D0D7A-5002-BA5A-C34A-47ECDBE42691}"/>
                </a:ext>
              </a:extLst>
            </p:cNvPr>
            <p:cNvSpPr/>
            <p:nvPr/>
          </p:nvSpPr>
          <p:spPr>
            <a:xfrm>
              <a:off x="1283595" y="4356711"/>
              <a:ext cx="493407" cy="41873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Arc 30">
              <a:extLst>
                <a:ext uri="{FF2B5EF4-FFF2-40B4-BE49-F238E27FC236}">
                  <a16:creationId xmlns:a16="http://schemas.microsoft.com/office/drawing/2014/main" id="{9178D5B9-3F48-207B-6AE8-24EC582C47D1}"/>
                </a:ext>
              </a:extLst>
            </p:cNvPr>
            <p:cNvSpPr/>
            <p:nvPr/>
          </p:nvSpPr>
          <p:spPr>
            <a:xfrm>
              <a:off x="1544516" y="5282906"/>
              <a:ext cx="948504" cy="951907"/>
            </a:xfrm>
            <a:prstGeom prst="arc">
              <a:avLst>
                <a:gd name="adj1" fmla="val 13147723"/>
                <a:gd name="adj2" fmla="val 1937566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32" name="Arc 31">
              <a:extLst>
                <a:ext uri="{FF2B5EF4-FFF2-40B4-BE49-F238E27FC236}">
                  <a16:creationId xmlns:a16="http://schemas.microsoft.com/office/drawing/2014/main" id="{97FB7B3B-69BF-34E2-1A0B-1F672D98DBF3}"/>
                </a:ext>
              </a:extLst>
            </p:cNvPr>
            <p:cNvSpPr/>
            <p:nvPr/>
          </p:nvSpPr>
          <p:spPr>
            <a:xfrm rot="10800000">
              <a:off x="1597058" y="4042989"/>
              <a:ext cx="948504" cy="951907"/>
            </a:xfrm>
            <a:prstGeom prst="arc">
              <a:avLst>
                <a:gd name="adj1" fmla="val 13147723"/>
                <a:gd name="adj2" fmla="val 1937566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33" name="Arc 32">
              <a:extLst>
                <a:ext uri="{FF2B5EF4-FFF2-40B4-BE49-F238E27FC236}">
                  <a16:creationId xmlns:a16="http://schemas.microsoft.com/office/drawing/2014/main" id="{1E739F41-4548-4DFA-52CA-FE9FE76FF066}"/>
                </a:ext>
              </a:extLst>
            </p:cNvPr>
            <p:cNvSpPr/>
            <p:nvPr/>
          </p:nvSpPr>
          <p:spPr>
            <a:xfrm rot="15735929">
              <a:off x="2530997" y="4553424"/>
              <a:ext cx="799693" cy="1129043"/>
            </a:xfrm>
            <a:prstGeom prst="arc">
              <a:avLst>
                <a:gd name="adj1" fmla="val 13147723"/>
                <a:gd name="adj2" fmla="val 1937566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dirty="0"/>
            </a:p>
          </p:txBody>
        </p:sp>
        <p:sp>
          <p:nvSpPr>
            <p:cNvPr id="34" name="Arc 33">
              <a:extLst>
                <a:ext uri="{FF2B5EF4-FFF2-40B4-BE49-F238E27FC236}">
                  <a16:creationId xmlns:a16="http://schemas.microsoft.com/office/drawing/2014/main" id="{2B806F8B-6BBB-F2E8-CBB4-1DB13D0DC20D}"/>
                </a:ext>
              </a:extLst>
            </p:cNvPr>
            <p:cNvSpPr/>
            <p:nvPr/>
          </p:nvSpPr>
          <p:spPr>
            <a:xfrm rot="5750727">
              <a:off x="784007" y="4553423"/>
              <a:ext cx="799693" cy="1129043"/>
            </a:xfrm>
            <a:prstGeom prst="arc">
              <a:avLst>
                <a:gd name="adj1" fmla="val 13147723"/>
                <a:gd name="adj2" fmla="val 1937566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35" name="Oval 34">
              <a:extLst>
                <a:ext uri="{FF2B5EF4-FFF2-40B4-BE49-F238E27FC236}">
                  <a16:creationId xmlns:a16="http://schemas.microsoft.com/office/drawing/2014/main" id="{AFDE1C3D-3BD7-086B-DC2C-A3708BBE27C1}"/>
                </a:ext>
              </a:extLst>
            </p:cNvPr>
            <p:cNvSpPr/>
            <p:nvPr/>
          </p:nvSpPr>
          <p:spPr>
            <a:xfrm>
              <a:off x="2018768" y="5089643"/>
              <a:ext cx="136370" cy="985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grpSp>
      <p:sp>
        <p:nvSpPr>
          <p:cNvPr id="36" name="Title 1">
            <a:extLst>
              <a:ext uri="{FF2B5EF4-FFF2-40B4-BE49-F238E27FC236}">
                <a16:creationId xmlns:a16="http://schemas.microsoft.com/office/drawing/2014/main" id="{A5706D45-EA03-4E45-8805-0E6DE1C4C303}"/>
              </a:ext>
            </a:extLst>
          </p:cNvPr>
          <p:cNvSpPr>
            <a:spLocks noGrp="1"/>
          </p:cNvSpPr>
          <p:nvPr>
            <p:ph type="title"/>
          </p:nvPr>
        </p:nvSpPr>
        <p:spPr>
          <a:xfrm>
            <a:off x="409260" y="330735"/>
            <a:ext cx="10728325" cy="900000"/>
          </a:xfrm>
        </p:spPr>
        <p:txBody>
          <a:bodyPr/>
          <a:lstStyle/>
          <a:p>
            <a:r>
              <a:rPr lang="en-US" b="1" dirty="0"/>
              <a:t>Linear Paul Traps </a:t>
            </a:r>
            <a:endParaRPr lang="en-AT" b="1" dirty="0"/>
          </a:p>
        </p:txBody>
      </p:sp>
    </p:spTree>
    <p:extLst>
      <p:ext uri="{BB962C8B-B14F-4D97-AF65-F5344CB8AC3E}">
        <p14:creationId xmlns:p14="http://schemas.microsoft.com/office/powerpoint/2010/main" val="1777112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B20E6D0-2D29-BD00-3016-E41308F030BB}"/>
              </a:ext>
            </a:extLst>
          </p:cNvPr>
          <p:cNvSpPr>
            <a:spLocks noGrp="1"/>
          </p:cNvSpPr>
          <p:nvPr>
            <p:ph type="dt" sz="half" idx="10"/>
          </p:nvPr>
        </p:nvSpPr>
        <p:spPr/>
        <p:txBody>
          <a:bodyPr/>
          <a:lstStyle/>
          <a:p>
            <a:fld id="{360162FC-E8FF-4D52-8F53-8F2A2A3AD348}" type="datetime1">
              <a:rPr lang="de-CH" noProof="0" smtClean="0"/>
              <a:t>19.07.22</a:t>
            </a:fld>
            <a:endParaRPr lang="de-CH" noProof="0"/>
          </a:p>
        </p:txBody>
      </p:sp>
      <p:sp>
        <p:nvSpPr>
          <p:cNvPr id="6" name="Slide Number Placeholder 5">
            <a:extLst>
              <a:ext uri="{FF2B5EF4-FFF2-40B4-BE49-F238E27FC236}">
                <a16:creationId xmlns:a16="http://schemas.microsoft.com/office/drawing/2014/main" id="{19EE7D3C-9E05-C992-76D0-4885664E5FBF}"/>
              </a:ext>
            </a:extLst>
          </p:cNvPr>
          <p:cNvSpPr>
            <a:spLocks noGrp="1"/>
          </p:cNvSpPr>
          <p:nvPr>
            <p:ph type="sldNum" sz="quarter" idx="12"/>
          </p:nvPr>
        </p:nvSpPr>
        <p:spPr/>
        <p:txBody>
          <a:bodyPr/>
          <a:lstStyle/>
          <a:p>
            <a:fld id="{5ACA52AF-F19D-405C-AD5F-7D94B96A5CC3}" type="slidenum">
              <a:rPr lang="de-CH" noProof="0" smtClean="0"/>
              <a:t>6</a:t>
            </a:fld>
            <a:endParaRPr lang="de-CH" noProof="0"/>
          </a:p>
        </p:txBody>
      </p:sp>
      <p:pic>
        <p:nvPicPr>
          <p:cNvPr id="11" name="Picture 10">
            <a:extLst>
              <a:ext uri="{FF2B5EF4-FFF2-40B4-BE49-F238E27FC236}">
                <a16:creationId xmlns:a16="http://schemas.microsoft.com/office/drawing/2014/main" id="{7B513B0D-84A5-BD31-AF25-D0558D9DB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9648" y="219313"/>
            <a:ext cx="5233741" cy="4024731"/>
          </a:xfrm>
          <a:prstGeom prst="rect">
            <a:avLst/>
          </a:prstGeom>
        </p:spPr>
      </p:pic>
      <p:sp>
        <p:nvSpPr>
          <p:cNvPr id="12" name="TextBox 11">
            <a:extLst>
              <a:ext uri="{FF2B5EF4-FFF2-40B4-BE49-F238E27FC236}">
                <a16:creationId xmlns:a16="http://schemas.microsoft.com/office/drawing/2014/main" id="{5B5502E9-9F95-F4E5-6825-C68A8A02E09C}"/>
              </a:ext>
            </a:extLst>
          </p:cNvPr>
          <p:cNvSpPr txBox="1"/>
          <p:nvPr/>
        </p:nvSpPr>
        <p:spPr>
          <a:xfrm>
            <a:off x="1516414" y="2548239"/>
            <a:ext cx="1925619" cy="923330"/>
          </a:xfrm>
          <a:prstGeom prst="rect">
            <a:avLst/>
          </a:prstGeom>
          <a:noFill/>
        </p:spPr>
        <p:txBody>
          <a:bodyPr wrap="square" rtlCol="0">
            <a:spAutoFit/>
          </a:bodyPr>
          <a:lstStyle/>
          <a:p>
            <a:r>
              <a:rPr lang="en-AT" dirty="0"/>
              <a:t>Secular motion </a:t>
            </a:r>
          </a:p>
          <a:p>
            <a:endParaRPr lang="en-AT" dirty="0"/>
          </a:p>
          <a:p>
            <a:endParaRPr lang="en-AT" dirty="0"/>
          </a:p>
        </p:txBody>
      </p:sp>
      <p:pic>
        <p:nvPicPr>
          <p:cNvPr id="2" name="Picture 1">
            <a:extLst>
              <a:ext uri="{FF2B5EF4-FFF2-40B4-BE49-F238E27FC236}">
                <a16:creationId xmlns:a16="http://schemas.microsoft.com/office/drawing/2014/main" id="{F27AA7A9-8245-0993-5FD5-09352143F896}"/>
              </a:ext>
            </a:extLst>
          </p:cNvPr>
          <p:cNvPicPr>
            <a:picLocks/>
          </p:cNvPicPr>
          <p:nvPr/>
        </p:nvPicPr>
        <p:blipFill>
          <a:blip r:embed="rId4"/>
          <a:stretch>
            <a:fillRect/>
          </a:stretch>
        </p:blipFill>
        <p:spPr>
          <a:xfrm>
            <a:off x="779533" y="1251638"/>
            <a:ext cx="1473614" cy="354524"/>
          </a:xfrm>
          <a:prstGeom prst="rect">
            <a:avLst/>
          </a:prstGeom>
        </p:spPr>
      </p:pic>
      <p:pic>
        <p:nvPicPr>
          <p:cNvPr id="5" name="Picture 4">
            <a:extLst>
              <a:ext uri="{FF2B5EF4-FFF2-40B4-BE49-F238E27FC236}">
                <a16:creationId xmlns:a16="http://schemas.microsoft.com/office/drawing/2014/main" id="{62038581-8DAD-2DAD-1533-32122034526B}"/>
              </a:ext>
            </a:extLst>
          </p:cNvPr>
          <p:cNvPicPr>
            <a:picLocks/>
          </p:cNvPicPr>
          <p:nvPr/>
        </p:nvPicPr>
        <p:blipFill>
          <a:blip r:embed="rId5"/>
          <a:stretch>
            <a:fillRect/>
          </a:stretch>
        </p:blipFill>
        <p:spPr>
          <a:xfrm>
            <a:off x="779533" y="2018301"/>
            <a:ext cx="5001917" cy="498505"/>
          </a:xfrm>
          <a:prstGeom prst="rect">
            <a:avLst/>
          </a:prstGeom>
        </p:spPr>
      </p:pic>
      <p:cxnSp>
        <p:nvCxnSpPr>
          <p:cNvPr id="24" name="Straight Connector 23">
            <a:extLst>
              <a:ext uri="{FF2B5EF4-FFF2-40B4-BE49-F238E27FC236}">
                <a16:creationId xmlns:a16="http://schemas.microsoft.com/office/drawing/2014/main" id="{11F3D167-4985-F3A0-A375-228E11ECEB91}"/>
              </a:ext>
            </a:extLst>
          </p:cNvPr>
          <p:cNvCxnSpPr/>
          <p:nvPr/>
        </p:nvCxnSpPr>
        <p:spPr>
          <a:xfrm>
            <a:off x="1921434" y="2488055"/>
            <a:ext cx="1025997" cy="0"/>
          </a:xfrm>
          <a:prstGeom prst="line">
            <a:avLst/>
          </a:prstGeom>
          <a:ln w="28575"/>
        </p:spPr>
        <p:style>
          <a:lnRef idx="3">
            <a:schemeClr val="accent5"/>
          </a:lnRef>
          <a:fillRef idx="0">
            <a:schemeClr val="accent5"/>
          </a:fillRef>
          <a:effectRef idx="2">
            <a:schemeClr val="accent5"/>
          </a:effectRef>
          <a:fontRef idx="minor">
            <a:schemeClr val="tx1"/>
          </a:fontRef>
        </p:style>
      </p:cxnSp>
      <p:cxnSp>
        <p:nvCxnSpPr>
          <p:cNvPr id="26" name="Straight Connector 25">
            <a:extLst>
              <a:ext uri="{FF2B5EF4-FFF2-40B4-BE49-F238E27FC236}">
                <a16:creationId xmlns:a16="http://schemas.microsoft.com/office/drawing/2014/main" id="{8A5849A3-B7BC-38E7-695B-E68111F95E71}"/>
              </a:ext>
            </a:extLst>
          </p:cNvPr>
          <p:cNvCxnSpPr>
            <a:cxnSpLocks/>
          </p:cNvCxnSpPr>
          <p:nvPr/>
        </p:nvCxnSpPr>
        <p:spPr>
          <a:xfrm>
            <a:off x="3634629" y="2489784"/>
            <a:ext cx="2040600" cy="0"/>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31" name="Straight Connector 30">
            <a:extLst>
              <a:ext uri="{FF2B5EF4-FFF2-40B4-BE49-F238E27FC236}">
                <a16:creationId xmlns:a16="http://schemas.microsoft.com/office/drawing/2014/main" id="{D8C743A4-C26C-1847-99BE-E6D2442A520D}"/>
              </a:ext>
            </a:extLst>
          </p:cNvPr>
          <p:cNvCxnSpPr>
            <a:cxnSpLocks/>
          </p:cNvCxnSpPr>
          <p:nvPr/>
        </p:nvCxnSpPr>
        <p:spPr>
          <a:xfrm>
            <a:off x="7682206" y="1188101"/>
            <a:ext cx="618565" cy="0"/>
          </a:xfrm>
          <a:prstGeom prst="line">
            <a:avLst/>
          </a:prstGeom>
          <a:ln w="28575"/>
        </p:spPr>
        <p:style>
          <a:lnRef idx="3">
            <a:schemeClr val="accent5"/>
          </a:lnRef>
          <a:fillRef idx="0">
            <a:schemeClr val="accent5"/>
          </a:fillRef>
          <a:effectRef idx="2">
            <a:schemeClr val="accent5"/>
          </a:effectRef>
          <a:fontRef idx="minor">
            <a:schemeClr val="tx1"/>
          </a:fontRef>
        </p:style>
      </p:cxnSp>
      <p:cxnSp>
        <p:nvCxnSpPr>
          <p:cNvPr id="32" name="Straight Connector 31">
            <a:extLst>
              <a:ext uri="{FF2B5EF4-FFF2-40B4-BE49-F238E27FC236}">
                <a16:creationId xmlns:a16="http://schemas.microsoft.com/office/drawing/2014/main" id="{8A99000D-05DD-33E1-2ACE-5B036E1B1AC5}"/>
              </a:ext>
            </a:extLst>
          </p:cNvPr>
          <p:cNvCxnSpPr>
            <a:cxnSpLocks/>
          </p:cNvCxnSpPr>
          <p:nvPr/>
        </p:nvCxnSpPr>
        <p:spPr>
          <a:xfrm>
            <a:off x="10528737" y="900495"/>
            <a:ext cx="977495" cy="7498"/>
          </a:xfrm>
          <a:prstGeom prst="line">
            <a:avLst/>
          </a:prstGeom>
          <a:ln w="28575"/>
        </p:spPr>
        <p:style>
          <a:lnRef idx="3">
            <a:schemeClr val="accent2"/>
          </a:lnRef>
          <a:fillRef idx="0">
            <a:schemeClr val="accent2"/>
          </a:fillRef>
          <a:effectRef idx="2">
            <a:schemeClr val="accent2"/>
          </a:effectRef>
          <a:fontRef idx="minor">
            <a:schemeClr val="tx1"/>
          </a:fontRef>
        </p:style>
      </p:cxnSp>
      <p:pic>
        <p:nvPicPr>
          <p:cNvPr id="37" name="Picture 36">
            <a:extLst>
              <a:ext uri="{FF2B5EF4-FFF2-40B4-BE49-F238E27FC236}">
                <a16:creationId xmlns:a16="http://schemas.microsoft.com/office/drawing/2014/main" id="{D86C4887-E5D4-37AD-F237-3A28A7F14BE4}"/>
              </a:ext>
            </a:extLst>
          </p:cNvPr>
          <p:cNvPicPr>
            <a:picLocks/>
          </p:cNvPicPr>
          <p:nvPr/>
        </p:nvPicPr>
        <p:blipFill>
          <a:blip r:embed="rId6"/>
          <a:stretch>
            <a:fillRect/>
          </a:stretch>
        </p:blipFill>
        <p:spPr>
          <a:xfrm>
            <a:off x="1053269" y="2976537"/>
            <a:ext cx="2408552" cy="526465"/>
          </a:xfrm>
          <a:prstGeom prst="rect">
            <a:avLst/>
          </a:prstGeom>
        </p:spPr>
      </p:pic>
      <p:sp>
        <p:nvSpPr>
          <p:cNvPr id="38" name="TextBox 37">
            <a:extLst>
              <a:ext uri="{FF2B5EF4-FFF2-40B4-BE49-F238E27FC236}">
                <a16:creationId xmlns:a16="http://schemas.microsoft.com/office/drawing/2014/main" id="{D039C4C2-1F82-01F2-9A8B-DB4472483E7A}"/>
              </a:ext>
            </a:extLst>
          </p:cNvPr>
          <p:cNvSpPr txBox="1"/>
          <p:nvPr/>
        </p:nvSpPr>
        <p:spPr>
          <a:xfrm>
            <a:off x="4027762" y="2539412"/>
            <a:ext cx="1925619" cy="923330"/>
          </a:xfrm>
          <a:prstGeom prst="rect">
            <a:avLst/>
          </a:prstGeom>
          <a:noFill/>
        </p:spPr>
        <p:txBody>
          <a:bodyPr wrap="square" rtlCol="0">
            <a:spAutoFit/>
          </a:bodyPr>
          <a:lstStyle/>
          <a:p>
            <a:r>
              <a:rPr lang="en-AT" dirty="0"/>
              <a:t>micromotion </a:t>
            </a:r>
          </a:p>
          <a:p>
            <a:endParaRPr lang="en-AT" dirty="0"/>
          </a:p>
          <a:p>
            <a:endParaRPr lang="en-AT" dirty="0"/>
          </a:p>
        </p:txBody>
      </p:sp>
      <p:sp>
        <p:nvSpPr>
          <p:cNvPr id="39" name="Rectangle 38">
            <a:extLst>
              <a:ext uri="{FF2B5EF4-FFF2-40B4-BE49-F238E27FC236}">
                <a16:creationId xmlns:a16="http://schemas.microsoft.com/office/drawing/2014/main" id="{FF935F40-6743-505B-C27A-F2C0E555861D}"/>
              </a:ext>
            </a:extLst>
          </p:cNvPr>
          <p:cNvSpPr/>
          <p:nvPr/>
        </p:nvSpPr>
        <p:spPr>
          <a:xfrm flipH="1">
            <a:off x="7002534" y="307931"/>
            <a:ext cx="437686" cy="557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pic>
        <p:nvPicPr>
          <p:cNvPr id="40" name="Picture 39">
            <a:extLst>
              <a:ext uri="{FF2B5EF4-FFF2-40B4-BE49-F238E27FC236}">
                <a16:creationId xmlns:a16="http://schemas.microsoft.com/office/drawing/2014/main" id="{FE7CB57F-EEE8-84D1-1406-C61C6E0C0FBE}"/>
              </a:ext>
            </a:extLst>
          </p:cNvPr>
          <p:cNvPicPr>
            <a:picLocks/>
          </p:cNvPicPr>
          <p:nvPr/>
        </p:nvPicPr>
        <p:blipFill>
          <a:blip r:embed="rId7"/>
          <a:stretch>
            <a:fillRect/>
          </a:stretch>
        </p:blipFill>
        <p:spPr>
          <a:xfrm>
            <a:off x="4262920" y="3054997"/>
            <a:ext cx="1356141" cy="369544"/>
          </a:xfrm>
          <a:prstGeom prst="rect">
            <a:avLst/>
          </a:prstGeom>
        </p:spPr>
      </p:pic>
      <p:sp>
        <p:nvSpPr>
          <p:cNvPr id="43" name="Oval 42">
            <a:extLst>
              <a:ext uri="{FF2B5EF4-FFF2-40B4-BE49-F238E27FC236}">
                <a16:creationId xmlns:a16="http://schemas.microsoft.com/office/drawing/2014/main" id="{D6ABDE5A-D455-2D38-BE42-8E8A8A1932F5}"/>
              </a:ext>
            </a:extLst>
          </p:cNvPr>
          <p:cNvSpPr/>
          <p:nvPr/>
        </p:nvSpPr>
        <p:spPr>
          <a:xfrm>
            <a:off x="3577033" y="4629707"/>
            <a:ext cx="415648" cy="361351"/>
          </a:xfrm>
          <a:prstGeom prst="ellipse">
            <a:avLst/>
          </a:prstGeom>
          <a:solidFill>
            <a:srgbClr val="DE3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4" name="Oval 43">
            <a:extLst>
              <a:ext uri="{FF2B5EF4-FFF2-40B4-BE49-F238E27FC236}">
                <a16:creationId xmlns:a16="http://schemas.microsoft.com/office/drawing/2014/main" id="{27BF0E72-0477-01B8-D272-589C8BFE78EF}"/>
              </a:ext>
            </a:extLst>
          </p:cNvPr>
          <p:cNvSpPr/>
          <p:nvPr/>
        </p:nvSpPr>
        <p:spPr>
          <a:xfrm>
            <a:off x="2665534" y="5633241"/>
            <a:ext cx="415648" cy="361351"/>
          </a:xfrm>
          <a:prstGeom prst="ellipse">
            <a:avLst/>
          </a:prstGeom>
          <a:solidFill>
            <a:srgbClr val="DE3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5" name="Oval 44">
            <a:extLst>
              <a:ext uri="{FF2B5EF4-FFF2-40B4-BE49-F238E27FC236}">
                <a16:creationId xmlns:a16="http://schemas.microsoft.com/office/drawing/2014/main" id="{2F9E368B-B729-81EA-386E-C2FB284266F8}"/>
              </a:ext>
            </a:extLst>
          </p:cNvPr>
          <p:cNvSpPr/>
          <p:nvPr/>
        </p:nvSpPr>
        <p:spPr>
          <a:xfrm>
            <a:off x="3572533" y="5656568"/>
            <a:ext cx="415648" cy="36135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6" name="Oval 45">
            <a:extLst>
              <a:ext uri="{FF2B5EF4-FFF2-40B4-BE49-F238E27FC236}">
                <a16:creationId xmlns:a16="http://schemas.microsoft.com/office/drawing/2014/main" id="{49E57ED7-9F92-A70F-8B0A-BA0536B8AA53}"/>
              </a:ext>
            </a:extLst>
          </p:cNvPr>
          <p:cNvSpPr/>
          <p:nvPr/>
        </p:nvSpPr>
        <p:spPr>
          <a:xfrm>
            <a:off x="2665534" y="4633493"/>
            <a:ext cx="415648" cy="36135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7" name="Arc 46">
            <a:extLst>
              <a:ext uri="{FF2B5EF4-FFF2-40B4-BE49-F238E27FC236}">
                <a16:creationId xmlns:a16="http://schemas.microsoft.com/office/drawing/2014/main" id="{228196D3-437E-25A4-B5E1-620E3B66098D}"/>
              </a:ext>
            </a:extLst>
          </p:cNvPr>
          <p:cNvSpPr/>
          <p:nvPr/>
        </p:nvSpPr>
        <p:spPr>
          <a:xfrm>
            <a:off x="2925492" y="5461853"/>
            <a:ext cx="799023" cy="821462"/>
          </a:xfrm>
          <a:prstGeom prst="arc">
            <a:avLst>
              <a:gd name="adj1" fmla="val 13147723"/>
              <a:gd name="adj2" fmla="val 1937566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48" name="Arc 47">
            <a:extLst>
              <a:ext uri="{FF2B5EF4-FFF2-40B4-BE49-F238E27FC236}">
                <a16:creationId xmlns:a16="http://schemas.microsoft.com/office/drawing/2014/main" id="{BB7AE361-7438-18E7-F01A-7CE2EA51EAE8}"/>
              </a:ext>
            </a:extLst>
          </p:cNvPr>
          <p:cNvSpPr/>
          <p:nvPr/>
        </p:nvSpPr>
        <p:spPr>
          <a:xfrm rot="10800000">
            <a:off x="2929596" y="4362762"/>
            <a:ext cx="799023" cy="821462"/>
          </a:xfrm>
          <a:prstGeom prst="arc">
            <a:avLst>
              <a:gd name="adj1" fmla="val 13147723"/>
              <a:gd name="adj2" fmla="val 1937566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49" name="Arc 48">
            <a:extLst>
              <a:ext uri="{FF2B5EF4-FFF2-40B4-BE49-F238E27FC236}">
                <a16:creationId xmlns:a16="http://schemas.microsoft.com/office/drawing/2014/main" id="{73B0A38D-274B-C4A9-4B30-4750B2303F62}"/>
              </a:ext>
            </a:extLst>
          </p:cNvPr>
          <p:cNvSpPr/>
          <p:nvPr/>
        </p:nvSpPr>
        <p:spPr>
          <a:xfrm rot="15735929">
            <a:off x="3708128" y="4814857"/>
            <a:ext cx="690107" cy="951109"/>
          </a:xfrm>
          <a:prstGeom prst="arc">
            <a:avLst>
              <a:gd name="adj1" fmla="val 13147723"/>
              <a:gd name="adj2" fmla="val 1937566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dirty="0"/>
          </a:p>
        </p:txBody>
      </p:sp>
      <p:sp>
        <p:nvSpPr>
          <p:cNvPr id="50" name="Arc 49">
            <a:extLst>
              <a:ext uri="{FF2B5EF4-FFF2-40B4-BE49-F238E27FC236}">
                <a16:creationId xmlns:a16="http://schemas.microsoft.com/office/drawing/2014/main" id="{C4398915-C6E5-50E2-567F-1B98B4B8172B}"/>
              </a:ext>
            </a:extLst>
          </p:cNvPr>
          <p:cNvSpPr/>
          <p:nvPr/>
        </p:nvSpPr>
        <p:spPr>
          <a:xfrm rot="5750727">
            <a:off x="2236458" y="4814856"/>
            <a:ext cx="690107" cy="951109"/>
          </a:xfrm>
          <a:prstGeom prst="arc">
            <a:avLst>
              <a:gd name="adj1" fmla="val 13147723"/>
              <a:gd name="adj2" fmla="val 1937566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cxnSp>
        <p:nvCxnSpPr>
          <p:cNvPr id="53" name="Straight Arrow Connector 52">
            <a:extLst>
              <a:ext uri="{FF2B5EF4-FFF2-40B4-BE49-F238E27FC236}">
                <a16:creationId xmlns:a16="http://schemas.microsoft.com/office/drawing/2014/main" id="{23E0A8F4-F15C-B1B8-D2E1-68448F4ED614}"/>
              </a:ext>
            </a:extLst>
          </p:cNvPr>
          <p:cNvCxnSpPr>
            <a:cxnSpLocks/>
          </p:cNvCxnSpPr>
          <p:nvPr/>
        </p:nvCxnSpPr>
        <p:spPr>
          <a:xfrm>
            <a:off x="2873358" y="5300473"/>
            <a:ext cx="1147706" cy="53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1" name="Oval 50">
            <a:extLst>
              <a:ext uri="{FF2B5EF4-FFF2-40B4-BE49-F238E27FC236}">
                <a16:creationId xmlns:a16="http://schemas.microsoft.com/office/drawing/2014/main" id="{48A0C84E-7CF5-E45A-67ED-60BE48C7F1E0}"/>
              </a:ext>
            </a:extLst>
          </p:cNvPr>
          <p:cNvSpPr/>
          <p:nvPr/>
        </p:nvSpPr>
        <p:spPr>
          <a:xfrm>
            <a:off x="3284846" y="5265987"/>
            <a:ext cx="114879" cy="850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4" name="Oval 53">
            <a:extLst>
              <a:ext uri="{FF2B5EF4-FFF2-40B4-BE49-F238E27FC236}">
                <a16:creationId xmlns:a16="http://schemas.microsoft.com/office/drawing/2014/main" id="{357DBA3D-6C65-17EA-ADDB-5E90E405BB64}"/>
              </a:ext>
            </a:extLst>
          </p:cNvPr>
          <p:cNvSpPr/>
          <p:nvPr/>
        </p:nvSpPr>
        <p:spPr>
          <a:xfrm>
            <a:off x="3609636" y="5263348"/>
            <a:ext cx="114879" cy="850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6" name="TextBox 55">
            <a:extLst>
              <a:ext uri="{FF2B5EF4-FFF2-40B4-BE49-F238E27FC236}">
                <a16:creationId xmlns:a16="http://schemas.microsoft.com/office/drawing/2014/main" id="{B129827B-BA1F-608E-0FB0-A1F1F11FD291}"/>
              </a:ext>
            </a:extLst>
          </p:cNvPr>
          <p:cNvSpPr txBox="1"/>
          <p:nvPr/>
        </p:nvSpPr>
        <p:spPr>
          <a:xfrm>
            <a:off x="778530" y="4315843"/>
            <a:ext cx="1443001" cy="369332"/>
          </a:xfrm>
          <a:prstGeom prst="rect">
            <a:avLst/>
          </a:prstGeom>
          <a:noFill/>
        </p:spPr>
        <p:txBody>
          <a:bodyPr wrap="square" rtlCol="0">
            <a:spAutoFit/>
          </a:bodyPr>
          <a:lstStyle/>
          <a:p>
            <a:r>
              <a:rPr lang="en-AT" dirty="0"/>
              <a:t>Stray E-field</a:t>
            </a:r>
          </a:p>
        </p:txBody>
      </p:sp>
      <p:sp>
        <p:nvSpPr>
          <p:cNvPr id="57" name="TextBox 56">
            <a:extLst>
              <a:ext uri="{FF2B5EF4-FFF2-40B4-BE49-F238E27FC236}">
                <a16:creationId xmlns:a16="http://schemas.microsoft.com/office/drawing/2014/main" id="{646FD090-0446-84AE-E3E8-12108781D494}"/>
              </a:ext>
            </a:extLst>
          </p:cNvPr>
          <p:cNvSpPr txBox="1"/>
          <p:nvPr/>
        </p:nvSpPr>
        <p:spPr>
          <a:xfrm>
            <a:off x="4706638" y="5432765"/>
            <a:ext cx="5233740" cy="646331"/>
          </a:xfrm>
          <a:prstGeom prst="rect">
            <a:avLst/>
          </a:prstGeom>
          <a:noFill/>
        </p:spPr>
        <p:txBody>
          <a:bodyPr wrap="square" rtlCol="0">
            <a:spAutoFit/>
          </a:bodyPr>
          <a:lstStyle/>
          <a:p>
            <a:pPr marL="285750" indent="-285750">
              <a:buFont typeface="Arial" panose="020B0604020202020204" pitchFamily="34" charset="0"/>
              <a:buChar char="•"/>
            </a:pPr>
            <a:r>
              <a:rPr lang="en-GB" dirty="0"/>
              <a:t> M</a:t>
            </a:r>
            <a:r>
              <a:rPr lang="en-AT" dirty="0"/>
              <a:t>ore micromotion </a:t>
            </a:r>
          </a:p>
          <a:p>
            <a:pPr marL="285750" indent="-285750">
              <a:buFont typeface="Arial" panose="020B0604020202020204" pitchFamily="34" charset="0"/>
              <a:buChar char="•"/>
            </a:pPr>
            <a:r>
              <a:rPr lang="en-GB" dirty="0"/>
              <a:t>C</a:t>
            </a:r>
            <a:r>
              <a:rPr lang="en-AT" dirty="0"/>
              <a:t>ompensate through add. DC fields </a:t>
            </a:r>
          </a:p>
        </p:txBody>
      </p:sp>
      <p:sp>
        <p:nvSpPr>
          <p:cNvPr id="64" name="Title 1">
            <a:extLst>
              <a:ext uri="{FF2B5EF4-FFF2-40B4-BE49-F238E27FC236}">
                <a16:creationId xmlns:a16="http://schemas.microsoft.com/office/drawing/2014/main" id="{B8B9E68D-AB5A-BE9F-B219-BCE0CF9D5A68}"/>
              </a:ext>
            </a:extLst>
          </p:cNvPr>
          <p:cNvSpPr>
            <a:spLocks noGrp="1"/>
          </p:cNvSpPr>
          <p:nvPr>
            <p:ph type="title"/>
          </p:nvPr>
        </p:nvSpPr>
        <p:spPr>
          <a:xfrm>
            <a:off x="409260" y="330735"/>
            <a:ext cx="10728325" cy="900000"/>
          </a:xfrm>
        </p:spPr>
        <p:txBody>
          <a:bodyPr/>
          <a:lstStyle/>
          <a:p>
            <a:r>
              <a:rPr lang="en-US" b="1" dirty="0"/>
              <a:t>Linear Paul Traps </a:t>
            </a:r>
            <a:endParaRPr lang="en-AT" b="1" dirty="0"/>
          </a:p>
        </p:txBody>
      </p:sp>
      <p:sp>
        <p:nvSpPr>
          <p:cNvPr id="3" name="Oval 2">
            <a:extLst>
              <a:ext uri="{FF2B5EF4-FFF2-40B4-BE49-F238E27FC236}">
                <a16:creationId xmlns:a16="http://schemas.microsoft.com/office/drawing/2014/main" id="{686F9CB0-8309-EE6A-5FA3-E1AA4ADA3DE4}"/>
              </a:ext>
            </a:extLst>
          </p:cNvPr>
          <p:cNvSpPr/>
          <p:nvPr/>
        </p:nvSpPr>
        <p:spPr>
          <a:xfrm>
            <a:off x="2605664" y="5220928"/>
            <a:ext cx="181330" cy="1751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2FA60495-C49E-91E4-F9E8-C2EB9A0051F9}"/>
              </a:ext>
            </a:extLst>
          </p:cNvPr>
          <p:cNvSpPr/>
          <p:nvPr/>
        </p:nvSpPr>
        <p:spPr>
          <a:xfrm>
            <a:off x="4033358" y="5220928"/>
            <a:ext cx="181330" cy="1751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13" name="Straight Arrow Connector 12">
            <a:extLst>
              <a:ext uri="{FF2B5EF4-FFF2-40B4-BE49-F238E27FC236}">
                <a16:creationId xmlns:a16="http://schemas.microsoft.com/office/drawing/2014/main" id="{2A013FE4-47A0-0C63-36B7-7C69139D38C6}"/>
              </a:ext>
            </a:extLst>
          </p:cNvPr>
          <p:cNvCxnSpPr/>
          <p:nvPr/>
        </p:nvCxnSpPr>
        <p:spPr>
          <a:xfrm flipH="1">
            <a:off x="2858686" y="5228348"/>
            <a:ext cx="1082078"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0B11AB7-CFF9-4B35-9423-F9B82C3F4FD2}"/>
              </a:ext>
            </a:extLst>
          </p:cNvPr>
          <p:cNvSpPr txBox="1"/>
          <p:nvPr/>
        </p:nvSpPr>
        <p:spPr>
          <a:xfrm>
            <a:off x="4408762" y="6564469"/>
            <a:ext cx="6608723" cy="523220"/>
          </a:xfrm>
          <a:prstGeom prst="rect">
            <a:avLst/>
          </a:prstGeom>
          <a:noFill/>
        </p:spPr>
        <p:txBody>
          <a:bodyPr wrap="square" rtlCol="0">
            <a:spAutoFit/>
          </a:bodyPr>
          <a:lstStyle/>
          <a:p>
            <a:r>
              <a:rPr lang="en-AT" sz="1000" dirty="0"/>
              <a:t>C. </a:t>
            </a:r>
            <a:r>
              <a:rPr lang="en-GB" sz="1000" dirty="0"/>
              <a:t>DECAROLI (2021) , PhD Thesis, ETH Zurich  </a:t>
            </a:r>
          </a:p>
          <a:p>
            <a:endParaRPr lang="en-AT" dirty="0"/>
          </a:p>
        </p:txBody>
      </p:sp>
      <p:pic>
        <p:nvPicPr>
          <p:cNvPr id="15" name="Picture 14">
            <a:extLst>
              <a:ext uri="{FF2B5EF4-FFF2-40B4-BE49-F238E27FC236}">
                <a16:creationId xmlns:a16="http://schemas.microsoft.com/office/drawing/2014/main" id="{A2F075E1-E16E-ACF8-3426-779BAEA99540}"/>
              </a:ext>
            </a:extLst>
          </p:cNvPr>
          <p:cNvPicPr>
            <a:picLocks/>
          </p:cNvPicPr>
          <p:nvPr/>
        </p:nvPicPr>
        <p:blipFill rotWithShape="1">
          <a:blip r:embed="rId8"/>
          <a:srcRect b="48398"/>
          <a:stretch/>
        </p:blipFill>
        <p:spPr>
          <a:xfrm>
            <a:off x="2436645" y="3450527"/>
            <a:ext cx="1708472" cy="337823"/>
          </a:xfrm>
          <a:prstGeom prst="rect">
            <a:avLst/>
          </a:prstGeom>
        </p:spPr>
      </p:pic>
      <p:pic>
        <p:nvPicPr>
          <p:cNvPr id="41" name="Picture 40">
            <a:extLst>
              <a:ext uri="{FF2B5EF4-FFF2-40B4-BE49-F238E27FC236}">
                <a16:creationId xmlns:a16="http://schemas.microsoft.com/office/drawing/2014/main" id="{B56AE581-CDBE-C58A-F322-1CD073CD143E}"/>
              </a:ext>
            </a:extLst>
          </p:cNvPr>
          <p:cNvPicPr>
            <a:picLocks/>
          </p:cNvPicPr>
          <p:nvPr/>
        </p:nvPicPr>
        <p:blipFill rotWithShape="1">
          <a:blip r:embed="rId8"/>
          <a:srcRect t="48398"/>
          <a:stretch/>
        </p:blipFill>
        <p:spPr>
          <a:xfrm>
            <a:off x="4654929" y="3391942"/>
            <a:ext cx="1708472" cy="337823"/>
          </a:xfrm>
          <a:prstGeom prst="rect">
            <a:avLst/>
          </a:prstGeom>
        </p:spPr>
      </p:pic>
    </p:spTree>
    <p:extLst>
      <p:ext uri="{BB962C8B-B14F-4D97-AF65-F5344CB8AC3E}">
        <p14:creationId xmlns:p14="http://schemas.microsoft.com/office/powerpoint/2010/main" val="305752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7E0F09-0F3A-F292-36E1-286A6EC81C0E}"/>
              </a:ext>
            </a:extLst>
          </p:cNvPr>
          <p:cNvSpPr>
            <a:spLocks noGrp="1"/>
          </p:cNvSpPr>
          <p:nvPr>
            <p:ph type="dt" sz="half" idx="10"/>
          </p:nvPr>
        </p:nvSpPr>
        <p:spPr/>
        <p:txBody>
          <a:bodyPr/>
          <a:lstStyle/>
          <a:p>
            <a:fld id="{360162FC-E8FF-4D52-8F53-8F2A2A3AD348}" type="datetime1">
              <a:rPr lang="de-CH" noProof="0" smtClean="0"/>
              <a:t>19.07.22</a:t>
            </a:fld>
            <a:endParaRPr lang="de-CH" noProof="0"/>
          </a:p>
        </p:txBody>
      </p:sp>
      <p:sp>
        <p:nvSpPr>
          <p:cNvPr id="6" name="Slide Number Placeholder 5">
            <a:extLst>
              <a:ext uri="{FF2B5EF4-FFF2-40B4-BE49-F238E27FC236}">
                <a16:creationId xmlns:a16="http://schemas.microsoft.com/office/drawing/2014/main" id="{4DED7BD0-5252-6E8C-5E9C-5A77F7BF370A}"/>
              </a:ext>
            </a:extLst>
          </p:cNvPr>
          <p:cNvSpPr>
            <a:spLocks noGrp="1"/>
          </p:cNvSpPr>
          <p:nvPr>
            <p:ph type="sldNum" sz="quarter" idx="12"/>
          </p:nvPr>
        </p:nvSpPr>
        <p:spPr/>
        <p:txBody>
          <a:bodyPr/>
          <a:lstStyle/>
          <a:p>
            <a:fld id="{5ACA52AF-F19D-405C-AD5F-7D94B96A5CC3}" type="slidenum">
              <a:rPr lang="de-CH" noProof="0" smtClean="0"/>
              <a:t>7</a:t>
            </a:fld>
            <a:endParaRPr lang="de-CH" noProof="0"/>
          </a:p>
        </p:txBody>
      </p:sp>
      <p:grpSp>
        <p:nvGrpSpPr>
          <p:cNvPr id="7" name="Group 6">
            <a:extLst>
              <a:ext uri="{FF2B5EF4-FFF2-40B4-BE49-F238E27FC236}">
                <a16:creationId xmlns:a16="http://schemas.microsoft.com/office/drawing/2014/main" id="{5525AC33-2FFE-200D-4055-7AD7520A04EC}"/>
              </a:ext>
            </a:extLst>
          </p:cNvPr>
          <p:cNvGrpSpPr/>
          <p:nvPr/>
        </p:nvGrpSpPr>
        <p:grpSpPr>
          <a:xfrm>
            <a:off x="380065" y="1983613"/>
            <a:ext cx="3191315" cy="2154110"/>
            <a:chOff x="828255" y="1615252"/>
            <a:chExt cx="3191315" cy="2481855"/>
          </a:xfrm>
        </p:grpSpPr>
        <p:sp>
          <p:nvSpPr>
            <p:cNvPr id="8" name="Can 7">
              <a:extLst>
                <a:ext uri="{FF2B5EF4-FFF2-40B4-BE49-F238E27FC236}">
                  <a16:creationId xmlns:a16="http://schemas.microsoft.com/office/drawing/2014/main" id="{957F4183-0183-655D-D069-044BA589FA32}"/>
                </a:ext>
              </a:extLst>
            </p:cNvPr>
            <p:cNvSpPr/>
            <p:nvPr/>
          </p:nvSpPr>
          <p:spPr>
            <a:xfrm rot="14297070">
              <a:off x="1662973" y="2153759"/>
              <a:ext cx="362237" cy="1293347"/>
            </a:xfrm>
            <a:prstGeom prst="can">
              <a:avLst>
                <a:gd name="adj" fmla="val 83236"/>
              </a:avLst>
            </a:prstGeom>
            <a:solidFill>
              <a:srgbClr val="DE3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Can 8">
              <a:extLst>
                <a:ext uri="{FF2B5EF4-FFF2-40B4-BE49-F238E27FC236}">
                  <a16:creationId xmlns:a16="http://schemas.microsoft.com/office/drawing/2014/main" id="{A1EC8597-2B91-F1EA-F211-81F0D0AA80B7}"/>
                </a:ext>
              </a:extLst>
            </p:cNvPr>
            <p:cNvSpPr/>
            <p:nvPr/>
          </p:nvSpPr>
          <p:spPr>
            <a:xfrm rot="14297562">
              <a:off x="2027394" y="2753843"/>
              <a:ext cx="362237" cy="1293347"/>
            </a:xfrm>
            <a:prstGeom prst="can">
              <a:avLst>
                <a:gd name="adj" fmla="val 83236"/>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Can 9">
              <a:extLst>
                <a:ext uri="{FF2B5EF4-FFF2-40B4-BE49-F238E27FC236}">
                  <a16:creationId xmlns:a16="http://schemas.microsoft.com/office/drawing/2014/main" id="{B9DD64D9-A4BD-9639-4137-A9890A570214}"/>
                </a:ext>
              </a:extLst>
            </p:cNvPr>
            <p:cNvSpPr/>
            <p:nvPr/>
          </p:nvSpPr>
          <p:spPr>
            <a:xfrm rot="14297070">
              <a:off x="2668927" y="2337708"/>
              <a:ext cx="362237" cy="1293347"/>
            </a:xfrm>
            <a:prstGeom prst="can">
              <a:avLst>
                <a:gd name="adj" fmla="val 83236"/>
              </a:avLst>
            </a:prstGeom>
            <a:solidFill>
              <a:srgbClr val="DE3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TextBox 10">
              <a:extLst>
                <a:ext uri="{FF2B5EF4-FFF2-40B4-BE49-F238E27FC236}">
                  <a16:creationId xmlns:a16="http://schemas.microsoft.com/office/drawing/2014/main" id="{988A88D1-1E67-90CF-02A9-087CE5D45390}"/>
                </a:ext>
              </a:extLst>
            </p:cNvPr>
            <p:cNvSpPr txBox="1"/>
            <p:nvPr/>
          </p:nvSpPr>
          <p:spPr>
            <a:xfrm>
              <a:off x="2795647" y="1615252"/>
              <a:ext cx="665138" cy="362246"/>
            </a:xfrm>
            <a:prstGeom prst="rect">
              <a:avLst/>
            </a:prstGeom>
            <a:noFill/>
          </p:spPr>
          <p:txBody>
            <a:bodyPr wrap="square" rtlCol="0">
              <a:spAutoFit/>
            </a:bodyPr>
            <a:lstStyle/>
            <a:p>
              <a:r>
                <a:rPr lang="en-AT" dirty="0"/>
                <a:t>DC</a:t>
              </a:r>
            </a:p>
          </p:txBody>
        </p:sp>
        <p:sp>
          <p:nvSpPr>
            <p:cNvPr id="12" name="TextBox 11">
              <a:extLst>
                <a:ext uri="{FF2B5EF4-FFF2-40B4-BE49-F238E27FC236}">
                  <a16:creationId xmlns:a16="http://schemas.microsoft.com/office/drawing/2014/main" id="{10CC580C-F20E-9E2B-8CE4-E97E9DF75858}"/>
                </a:ext>
              </a:extLst>
            </p:cNvPr>
            <p:cNvSpPr txBox="1"/>
            <p:nvPr/>
          </p:nvSpPr>
          <p:spPr>
            <a:xfrm>
              <a:off x="828255" y="3093867"/>
              <a:ext cx="665138" cy="362246"/>
            </a:xfrm>
            <a:prstGeom prst="rect">
              <a:avLst/>
            </a:prstGeom>
            <a:noFill/>
          </p:spPr>
          <p:txBody>
            <a:bodyPr wrap="square" rtlCol="0">
              <a:spAutoFit/>
            </a:bodyPr>
            <a:lstStyle/>
            <a:p>
              <a:r>
                <a:rPr lang="en-AT" dirty="0"/>
                <a:t>RF</a:t>
              </a:r>
            </a:p>
          </p:txBody>
        </p:sp>
        <p:sp>
          <p:nvSpPr>
            <p:cNvPr id="13" name="TextBox 12">
              <a:extLst>
                <a:ext uri="{FF2B5EF4-FFF2-40B4-BE49-F238E27FC236}">
                  <a16:creationId xmlns:a16="http://schemas.microsoft.com/office/drawing/2014/main" id="{C725353B-1960-6AA1-FD91-D9859772A333}"/>
                </a:ext>
              </a:extLst>
            </p:cNvPr>
            <p:cNvSpPr txBox="1"/>
            <p:nvPr/>
          </p:nvSpPr>
          <p:spPr>
            <a:xfrm>
              <a:off x="3354432" y="2340520"/>
              <a:ext cx="665138" cy="362246"/>
            </a:xfrm>
            <a:prstGeom prst="rect">
              <a:avLst/>
            </a:prstGeom>
            <a:noFill/>
          </p:spPr>
          <p:txBody>
            <a:bodyPr wrap="square" rtlCol="0">
              <a:spAutoFit/>
            </a:bodyPr>
            <a:lstStyle/>
            <a:p>
              <a:r>
                <a:rPr lang="en-AT" dirty="0"/>
                <a:t>RF</a:t>
              </a:r>
            </a:p>
          </p:txBody>
        </p:sp>
        <p:sp>
          <p:nvSpPr>
            <p:cNvPr id="14" name="TextBox 13">
              <a:extLst>
                <a:ext uri="{FF2B5EF4-FFF2-40B4-BE49-F238E27FC236}">
                  <a16:creationId xmlns:a16="http://schemas.microsoft.com/office/drawing/2014/main" id="{385CA641-D2E1-AAB5-0CFB-79BE7AC9A1CA}"/>
                </a:ext>
              </a:extLst>
            </p:cNvPr>
            <p:cNvSpPr txBox="1"/>
            <p:nvPr/>
          </p:nvSpPr>
          <p:spPr>
            <a:xfrm>
              <a:off x="1264487" y="3734861"/>
              <a:ext cx="665138" cy="362246"/>
            </a:xfrm>
            <a:prstGeom prst="rect">
              <a:avLst/>
            </a:prstGeom>
            <a:noFill/>
          </p:spPr>
          <p:txBody>
            <a:bodyPr wrap="square" rtlCol="0">
              <a:spAutoFit/>
            </a:bodyPr>
            <a:lstStyle/>
            <a:p>
              <a:r>
                <a:rPr lang="en-AT" dirty="0"/>
                <a:t>DC</a:t>
              </a:r>
            </a:p>
          </p:txBody>
        </p:sp>
        <p:sp>
          <p:nvSpPr>
            <p:cNvPr id="15" name="Can 14">
              <a:extLst>
                <a:ext uri="{FF2B5EF4-FFF2-40B4-BE49-F238E27FC236}">
                  <a16:creationId xmlns:a16="http://schemas.microsoft.com/office/drawing/2014/main" id="{8CAEC63E-7229-30C0-2D07-CC950D5CF35B}"/>
                </a:ext>
              </a:extLst>
            </p:cNvPr>
            <p:cNvSpPr/>
            <p:nvPr/>
          </p:nvSpPr>
          <p:spPr>
            <a:xfrm rot="14297562">
              <a:off x="2233981" y="1771214"/>
              <a:ext cx="362237" cy="1293347"/>
            </a:xfrm>
            <a:prstGeom prst="can">
              <a:avLst>
                <a:gd name="adj" fmla="val 83236"/>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p>
          </p:txBody>
        </p:sp>
        <p:cxnSp>
          <p:nvCxnSpPr>
            <p:cNvPr id="16" name="Straight Connector 15">
              <a:extLst>
                <a:ext uri="{FF2B5EF4-FFF2-40B4-BE49-F238E27FC236}">
                  <a16:creationId xmlns:a16="http://schemas.microsoft.com/office/drawing/2014/main" id="{9B6D0004-491B-B092-384B-BC19C0A279B2}"/>
                </a:ext>
              </a:extLst>
            </p:cNvPr>
            <p:cNvCxnSpPr>
              <a:cxnSpLocks/>
            </p:cNvCxnSpPr>
            <p:nvPr/>
          </p:nvCxnSpPr>
          <p:spPr>
            <a:xfrm flipV="1">
              <a:off x="1484038" y="2303660"/>
              <a:ext cx="1767990" cy="113918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Oval 16">
              <a:extLst>
                <a:ext uri="{FF2B5EF4-FFF2-40B4-BE49-F238E27FC236}">
                  <a16:creationId xmlns:a16="http://schemas.microsoft.com/office/drawing/2014/main" id="{26D151A7-BEFA-3064-188C-74D970743C45}"/>
                </a:ext>
              </a:extLst>
            </p:cNvPr>
            <p:cNvSpPr/>
            <p:nvPr/>
          </p:nvSpPr>
          <p:spPr>
            <a:xfrm>
              <a:off x="2261408" y="2865043"/>
              <a:ext cx="139138" cy="11743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grpSp>
      <p:grpSp>
        <p:nvGrpSpPr>
          <p:cNvPr id="18" name="Group 17">
            <a:extLst>
              <a:ext uri="{FF2B5EF4-FFF2-40B4-BE49-F238E27FC236}">
                <a16:creationId xmlns:a16="http://schemas.microsoft.com/office/drawing/2014/main" id="{8C592593-1BAF-1A83-0F2B-AA3C46E92540}"/>
              </a:ext>
            </a:extLst>
          </p:cNvPr>
          <p:cNvGrpSpPr/>
          <p:nvPr/>
        </p:nvGrpSpPr>
        <p:grpSpPr>
          <a:xfrm>
            <a:off x="3010425" y="2057767"/>
            <a:ext cx="2422779" cy="1891466"/>
            <a:chOff x="619332" y="4042989"/>
            <a:chExt cx="2876033" cy="2191824"/>
          </a:xfrm>
        </p:grpSpPr>
        <p:sp>
          <p:nvSpPr>
            <p:cNvPr id="19" name="Oval 18">
              <a:extLst>
                <a:ext uri="{FF2B5EF4-FFF2-40B4-BE49-F238E27FC236}">
                  <a16:creationId xmlns:a16="http://schemas.microsoft.com/office/drawing/2014/main" id="{6B080BF8-B26E-FB2D-D280-CB5E171D43B3}"/>
                </a:ext>
              </a:extLst>
            </p:cNvPr>
            <p:cNvSpPr/>
            <p:nvPr/>
          </p:nvSpPr>
          <p:spPr>
            <a:xfrm>
              <a:off x="2365617" y="4352324"/>
              <a:ext cx="493407" cy="418732"/>
            </a:xfrm>
            <a:prstGeom prst="ellipse">
              <a:avLst/>
            </a:prstGeom>
            <a:solidFill>
              <a:srgbClr val="DE3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70B4B7F5-CF6D-F582-F411-E6E971AE687C}"/>
                </a:ext>
              </a:extLst>
            </p:cNvPr>
            <p:cNvSpPr/>
            <p:nvPr/>
          </p:nvSpPr>
          <p:spPr>
            <a:xfrm>
              <a:off x="1283595" y="5515215"/>
              <a:ext cx="493407" cy="418732"/>
            </a:xfrm>
            <a:prstGeom prst="ellipse">
              <a:avLst/>
            </a:prstGeom>
            <a:solidFill>
              <a:srgbClr val="DE3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B6126117-781F-4F12-B4EA-13BF95E8EAE3}"/>
                </a:ext>
              </a:extLst>
            </p:cNvPr>
            <p:cNvSpPr/>
            <p:nvPr/>
          </p:nvSpPr>
          <p:spPr>
            <a:xfrm>
              <a:off x="2360275" y="5542247"/>
              <a:ext cx="493407" cy="41873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B10D4FFD-FF0F-621A-A60B-948EDC13E976}"/>
                </a:ext>
              </a:extLst>
            </p:cNvPr>
            <p:cNvSpPr/>
            <p:nvPr/>
          </p:nvSpPr>
          <p:spPr>
            <a:xfrm>
              <a:off x="1283595" y="4356711"/>
              <a:ext cx="493407" cy="41873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Arc 22">
              <a:extLst>
                <a:ext uri="{FF2B5EF4-FFF2-40B4-BE49-F238E27FC236}">
                  <a16:creationId xmlns:a16="http://schemas.microsoft.com/office/drawing/2014/main" id="{61753432-F69F-3B27-3989-DA904C47B448}"/>
                </a:ext>
              </a:extLst>
            </p:cNvPr>
            <p:cNvSpPr/>
            <p:nvPr/>
          </p:nvSpPr>
          <p:spPr>
            <a:xfrm>
              <a:off x="1544516" y="5282906"/>
              <a:ext cx="948504" cy="951907"/>
            </a:xfrm>
            <a:prstGeom prst="arc">
              <a:avLst>
                <a:gd name="adj1" fmla="val 13147723"/>
                <a:gd name="adj2" fmla="val 1937566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24" name="Arc 23">
              <a:extLst>
                <a:ext uri="{FF2B5EF4-FFF2-40B4-BE49-F238E27FC236}">
                  <a16:creationId xmlns:a16="http://schemas.microsoft.com/office/drawing/2014/main" id="{4572D40A-7164-0238-CD54-FD2EFA119461}"/>
                </a:ext>
              </a:extLst>
            </p:cNvPr>
            <p:cNvSpPr/>
            <p:nvPr/>
          </p:nvSpPr>
          <p:spPr>
            <a:xfrm rot="10800000">
              <a:off x="1597058" y="4042989"/>
              <a:ext cx="948504" cy="951907"/>
            </a:xfrm>
            <a:prstGeom prst="arc">
              <a:avLst>
                <a:gd name="adj1" fmla="val 13147723"/>
                <a:gd name="adj2" fmla="val 1937566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25" name="Arc 24">
              <a:extLst>
                <a:ext uri="{FF2B5EF4-FFF2-40B4-BE49-F238E27FC236}">
                  <a16:creationId xmlns:a16="http://schemas.microsoft.com/office/drawing/2014/main" id="{F88411FB-F736-C9A6-DE1E-F9CE8DE15348}"/>
                </a:ext>
              </a:extLst>
            </p:cNvPr>
            <p:cNvSpPr/>
            <p:nvPr/>
          </p:nvSpPr>
          <p:spPr>
            <a:xfrm rot="15735929">
              <a:off x="2530997" y="4553424"/>
              <a:ext cx="799693" cy="1129043"/>
            </a:xfrm>
            <a:prstGeom prst="arc">
              <a:avLst>
                <a:gd name="adj1" fmla="val 13147723"/>
                <a:gd name="adj2" fmla="val 1937566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dirty="0"/>
            </a:p>
          </p:txBody>
        </p:sp>
        <p:sp>
          <p:nvSpPr>
            <p:cNvPr id="26" name="Arc 25">
              <a:extLst>
                <a:ext uri="{FF2B5EF4-FFF2-40B4-BE49-F238E27FC236}">
                  <a16:creationId xmlns:a16="http://schemas.microsoft.com/office/drawing/2014/main" id="{907A93B6-F54F-4C90-DA1E-4991AD8145BB}"/>
                </a:ext>
              </a:extLst>
            </p:cNvPr>
            <p:cNvSpPr/>
            <p:nvPr/>
          </p:nvSpPr>
          <p:spPr>
            <a:xfrm rot="5750727">
              <a:off x="784007" y="4553423"/>
              <a:ext cx="799693" cy="1129043"/>
            </a:xfrm>
            <a:prstGeom prst="arc">
              <a:avLst>
                <a:gd name="adj1" fmla="val 13147723"/>
                <a:gd name="adj2" fmla="val 1937566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27" name="Oval 26">
              <a:extLst>
                <a:ext uri="{FF2B5EF4-FFF2-40B4-BE49-F238E27FC236}">
                  <a16:creationId xmlns:a16="http://schemas.microsoft.com/office/drawing/2014/main" id="{B62199A8-31AB-ED3F-51B3-A2EE0850753D}"/>
                </a:ext>
              </a:extLst>
            </p:cNvPr>
            <p:cNvSpPr/>
            <p:nvPr/>
          </p:nvSpPr>
          <p:spPr>
            <a:xfrm>
              <a:off x="2018768" y="5089643"/>
              <a:ext cx="136370" cy="985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grpSp>
      <p:grpSp>
        <p:nvGrpSpPr>
          <p:cNvPr id="28" name="Group 27">
            <a:extLst>
              <a:ext uri="{FF2B5EF4-FFF2-40B4-BE49-F238E27FC236}">
                <a16:creationId xmlns:a16="http://schemas.microsoft.com/office/drawing/2014/main" id="{B436514E-79DF-4CE7-84A7-FCFE357D069E}"/>
              </a:ext>
            </a:extLst>
          </p:cNvPr>
          <p:cNvGrpSpPr/>
          <p:nvPr/>
        </p:nvGrpSpPr>
        <p:grpSpPr>
          <a:xfrm>
            <a:off x="545195" y="4624923"/>
            <a:ext cx="3660275" cy="1153087"/>
            <a:chOff x="4461260" y="3478411"/>
            <a:chExt cx="3660275" cy="1153087"/>
          </a:xfrm>
        </p:grpSpPr>
        <p:sp>
          <p:nvSpPr>
            <p:cNvPr id="29" name="Rectangle 28">
              <a:extLst>
                <a:ext uri="{FF2B5EF4-FFF2-40B4-BE49-F238E27FC236}">
                  <a16:creationId xmlns:a16="http://schemas.microsoft.com/office/drawing/2014/main" id="{FAEE987C-095F-48F8-CD35-B2F777D316F2}"/>
                </a:ext>
              </a:extLst>
            </p:cNvPr>
            <p:cNvSpPr/>
            <p:nvPr/>
          </p:nvSpPr>
          <p:spPr>
            <a:xfrm>
              <a:off x="4461260" y="4048942"/>
              <a:ext cx="729284" cy="216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Rectangle 29">
              <a:extLst>
                <a:ext uri="{FF2B5EF4-FFF2-40B4-BE49-F238E27FC236}">
                  <a16:creationId xmlns:a16="http://schemas.microsoft.com/office/drawing/2014/main" id="{8FC7DB0C-8CF8-FAF1-5FB2-7398E9A0A0E1}"/>
                </a:ext>
              </a:extLst>
            </p:cNvPr>
            <p:cNvSpPr/>
            <p:nvPr/>
          </p:nvSpPr>
          <p:spPr>
            <a:xfrm>
              <a:off x="5190544" y="4048942"/>
              <a:ext cx="729284" cy="216000"/>
            </a:xfrm>
            <a:prstGeom prst="rect">
              <a:avLst/>
            </a:prstGeom>
            <a:solidFill>
              <a:srgbClr val="DE3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Rectangle 30">
              <a:extLst>
                <a:ext uri="{FF2B5EF4-FFF2-40B4-BE49-F238E27FC236}">
                  <a16:creationId xmlns:a16="http://schemas.microsoft.com/office/drawing/2014/main" id="{20AF871E-443F-DBC1-FF16-E4D9F3E1D8A2}"/>
                </a:ext>
              </a:extLst>
            </p:cNvPr>
            <p:cNvSpPr/>
            <p:nvPr/>
          </p:nvSpPr>
          <p:spPr>
            <a:xfrm>
              <a:off x="6662967" y="4048942"/>
              <a:ext cx="729284" cy="216000"/>
            </a:xfrm>
            <a:prstGeom prst="rect">
              <a:avLst/>
            </a:prstGeom>
            <a:solidFill>
              <a:srgbClr val="DE3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Rectangle 31">
              <a:extLst>
                <a:ext uri="{FF2B5EF4-FFF2-40B4-BE49-F238E27FC236}">
                  <a16:creationId xmlns:a16="http://schemas.microsoft.com/office/drawing/2014/main" id="{FB8B0B1C-3375-C2C5-D414-B747D7730C20}"/>
                </a:ext>
              </a:extLst>
            </p:cNvPr>
            <p:cNvSpPr/>
            <p:nvPr/>
          </p:nvSpPr>
          <p:spPr>
            <a:xfrm>
              <a:off x="5933683" y="4048942"/>
              <a:ext cx="729284" cy="216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Rectangle 32">
              <a:extLst>
                <a:ext uri="{FF2B5EF4-FFF2-40B4-BE49-F238E27FC236}">
                  <a16:creationId xmlns:a16="http://schemas.microsoft.com/office/drawing/2014/main" id="{6DE240C8-CA0E-E8C5-6E90-CFD8C4DA3FF8}"/>
                </a:ext>
              </a:extLst>
            </p:cNvPr>
            <p:cNvSpPr/>
            <p:nvPr/>
          </p:nvSpPr>
          <p:spPr>
            <a:xfrm>
              <a:off x="7392251" y="4048942"/>
              <a:ext cx="729284" cy="2160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TextBox 33">
              <a:extLst>
                <a:ext uri="{FF2B5EF4-FFF2-40B4-BE49-F238E27FC236}">
                  <a16:creationId xmlns:a16="http://schemas.microsoft.com/office/drawing/2014/main" id="{7543E5AD-BFB9-42A4-D092-7EDA045CE004}"/>
                </a:ext>
              </a:extLst>
            </p:cNvPr>
            <p:cNvSpPr txBox="1"/>
            <p:nvPr/>
          </p:nvSpPr>
          <p:spPr>
            <a:xfrm>
              <a:off x="4523604" y="4239238"/>
              <a:ext cx="687721" cy="369332"/>
            </a:xfrm>
            <a:prstGeom prst="rect">
              <a:avLst/>
            </a:prstGeom>
            <a:noFill/>
          </p:spPr>
          <p:txBody>
            <a:bodyPr wrap="square" rtlCol="0">
              <a:spAutoFit/>
            </a:bodyPr>
            <a:lstStyle/>
            <a:p>
              <a:r>
                <a:rPr lang="en-AT" dirty="0"/>
                <a:t>DC</a:t>
              </a:r>
            </a:p>
          </p:txBody>
        </p:sp>
        <p:sp>
          <p:nvSpPr>
            <p:cNvPr id="35" name="TextBox 34">
              <a:extLst>
                <a:ext uri="{FF2B5EF4-FFF2-40B4-BE49-F238E27FC236}">
                  <a16:creationId xmlns:a16="http://schemas.microsoft.com/office/drawing/2014/main" id="{93EBA230-92EA-59F0-DBA0-16A041F09527}"/>
                </a:ext>
              </a:extLst>
            </p:cNvPr>
            <p:cNvSpPr txBox="1"/>
            <p:nvPr/>
          </p:nvSpPr>
          <p:spPr>
            <a:xfrm>
              <a:off x="5200935" y="4252090"/>
              <a:ext cx="687721" cy="369332"/>
            </a:xfrm>
            <a:prstGeom prst="rect">
              <a:avLst/>
            </a:prstGeom>
            <a:noFill/>
          </p:spPr>
          <p:txBody>
            <a:bodyPr wrap="square" rtlCol="0">
              <a:spAutoFit/>
            </a:bodyPr>
            <a:lstStyle/>
            <a:p>
              <a:r>
                <a:rPr lang="en-AT" dirty="0"/>
                <a:t>RF</a:t>
              </a:r>
            </a:p>
          </p:txBody>
        </p:sp>
        <p:sp>
          <p:nvSpPr>
            <p:cNvPr id="36" name="TextBox 35">
              <a:extLst>
                <a:ext uri="{FF2B5EF4-FFF2-40B4-BE49-F238E27FC236}">
                  <a16:creationId xmlns:a16="http://schemas.microsoft.com/office/drawing/2014/main" id="{6AD94366-C639-5A33-2BCE-470343EBB77D}"/>
                </a:ext>
              </a:extLst>
            </p:cNvPr>
            <p:cNvSpPr txBox="1"/>
            <p:nvPr/>
          </p:nvSpPr>
          <p:spPr>
            <a:xfrm>
              <a:off x="6725311" y="4262166"/>
              <a:ext cx="687721" cy="369332"/>
            </a:xfrm>
            <a:prstGeom prst="rect">
              <a:avLst/>
            </a:prstGeom>
            <a:noFill/>
          </p:spPr>
          <p:txBody>
            <a:bodyPr wrap="square" rtlCol="0">
              <a:spAutoFit/>
            </a:bodyPr>
            <a:lstStyle/>
            <a:p>
              <a:r>
                <a:rPr lang="en-AT" dirty="0"/>
                <a:t>RF</a:t>
              </a:r>
            </a:p>
          </p:txBody>
        </p:sp>
        <p:sp>
          <p:nvSpPr>
            <p:cNvPr id="37" name="TextBox 36">
              <a:extLst>
                <a:ext uri="{FF2B5EF4-FFF2-40B4-BE49-F238E27FC236}">
                  <a16:creationId xmlns:a16="http://schemas.microsoft.com/office/drawing/2014/main" id="{DD7FD84E-75F7-4E69-C028-C1860FD63EE4}"/>
                </a:ext>
              </a:extLst>
            </p:cNvPr>
            <p:cNvSpPr txBox="1"/>
            <p:nvPr/>
          </p:nvSpPr>
          <p:spPr>
            <a:xfrm>
              <a:off x="7433814" y="4262166"/>
              <a:ext cx="687721" cy="369332"/>
            </a:xfrm>
            <a:prstGeom prst="rect">
              <a:avLst/>
            </a:prstGeom>
            <a:noFill/>
          </p:spPr>
          <p:txBody>
            <a:bodyPr wrap="square" rtlCol="0">
              <a:spAutoFit/>
            </a:bodyPr>
            <a:lstStyle/>
            <a:p>
              <a:r>
                <a:rPr lang="en-AT" dirty="0"/>
                <a:t>DC</a:t>
              </a:r>
            </a:p>
          </p:txBody>
        </p:sp>
        <p:sp>
          <p:nvSpPr>
            <p:cNvPr id="38" name="TextBox 37">
              <a:extLst>
                <a:ext uri="{FF2B5EF4-FFF2-40B4-BE49-F238E27FC236}">
                  <a16:creationId xmlns:a16="http://schemas.microsoft.com/office/drawing/2014/main" id="{E5696DA2-0219-A1D3-73DE-420D60CAB597}"/>
                </a:ext>
              </a:extLst>
            </p:cNvPr>
            <p:cNvSpPr txBox="1"/>
            <p:nvPr/>
          </p:nvSpPr>
          <p:spPr>
            <a:xfrm>
              <a:off x="5987230" y="4262166"/>
              <a:ext cx="687721" cy="369332"/>
            </a:xfrm>
            <a:prstGeom prst="rect">
              <a:avLst/>
            </a:prstGeom>
            <a:noFill/>
          </p:spPr>
          <p:txBody>
            <a:bodyPr wrap="square" rtlCol="0">
              <a:spAutoFit/>
            </a:bodyPr>
            <a:lstStyle/>
            <a:p>
              <a:r>
                <a:rPr lang="en-AT" dirty="0"/>
                <a:t>DC</a:t>
              </a:r>
            </a:p>
          </p:txBody>
        </p:sp>
        <p:sp>
          <p:nvSpPr>
            <p:cNvPr id="39" name="Oval 38">
              <a:extLst>
                <a:ext uri="{FF2B5EF4-FFF2-40B4-BE49-F238E27FC236}">
                  <a16:creationId xmlns:a16="http://schemas.microsoft.com/office/drawing/2014/main" id="{04E10525-E7C9-D031-A449-F84FE5974A58}"/>
                </a:ext>
              </a:extLst>
            </p:cNvPr>
            <p:cNvSpPr/>
            <p:nvPr/>
          </p:nvSpPr>
          <p:spPr>
            <a:xfrm>
              <a:off x="6243803" y="3478411"/>
              <a:ext cx="174573" cy="15952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grpSp>
      <p:pic>
        <p:nvPicPr>
          <p:cNvPr id="40" name="Picture 39" descr="Diagram&#10;&#10;Description automatically generated">
            <a:extLst>
              <a:ext uri="{FF2B5EF4-FFF2-40B4-BE49-F238E27FC236}">
                <a16:creationId xmlns:a16="http://schemas.microsoft.com/office/drawing/2014/main" id="{6A6074E3-78DA-A134-E4FA-496700F42016}"/>
              </a:ext>
            </a:extLst>
          </p:cNvPr>
          <p:cNvPicPr>
            <a:picLocks noChangeAspect="1"/>
          </p:cNvPicPr>
          <p:nvPr/>
        </p:nvPicPr>
        <p:blipFill rotWithShape="1">
          <a:blip r:embed="rId3">
            <a:extLst>
              <a:ext uri="{28A0092B-C50C-407E-A947-70E740481C1C}">
                <a14:useLocalDpi xmlns:a14="http://schemas.microsoft.com/office/drawing/2010/main" val="0"/>
              </a:ext>
            </a:extLst>
          </a:blip>
          <a:srcRect l="1147" t="12642" r="53453" b="715"/>
          <a:stretch/>
        </p:blipFill>
        <p:spPr>
          <a:xfrm>
            <a:off x="7732691" y="1097938"/>
            <a:ext cx="3771544" cy="2349714"/>
          </a:xfrm>
          <a:prstGeom prst="rect">
            <a:avLst/>
          </a:prstGeom>
        </p:spPr>
      </p:pic>
      <p:pic>
        <p:nvPicPr>
          <p:cNvPr id="41" name="Picture 40" descr="Diagram&#10;&#10;Description automatically generated">
            <a:extLst>
              <a:ext uri="{FF2B5EF4-FFF2-40B4-BE49-F238E27FC236}">
                <a16:creationId xmlns:a16="http://schemas.microsoft.com/office/drawing/2014/main" id="{6B134D64-02A6-360E-0A86-9E284C7A4F33}"/>
              </a:ext>
            </a:extLst>
          </p:cNvPr>
          <p:cNvPicPr>
            <a:picLocks noChangeAspect="1"/>
          </p:cNvPicPr>
          <p:nvPr/>
        </p:nvPicPr>
        <p:blipFill rotWithShape="1">
          <a:blip r:embed="rId3">
            <a:extLst>
              <a:ext uri="{28A0092B-C50C-407E-A947-70E740481C1C}">
                <a14:useLocalDpi xmlns:a14="http://schemas.microsoft.com/office/drawing/2010/main" val="0"/>
              </a:ext>
            </a:extLst>
          </a:blip>
          <a:srcRect l="45026" t="12648" r="6694"/>
          <a:stretch/>
        </p:blipFill>
        <p:spPr>
          <a:xfrm>
            <a:off x="7732691" y="3609745"/>
            <a:ext cx="4010797" cy="2368937"/>
          </a:xfrm>
          <a:prstGeom prst="rect">
            <a:avLst/>
          </a:prstGeom>
        </p:spPr>
      </p:pic>
      <p:sp>
        <p:nvSpPr>
          <p:cNvPr id="42" name="TextBox 41">
            <a:extLst>
              <a:ext uri="{FF2B5EF4-FFF2-40B4-BE49-F238E27FC236}">
                <a16:creationId xmlns:a16="http://schemas.microsoft.com/office/drawing/2014/main" id="{4AD64EC1-745F-6DCB-8D18-490DB115CFAE}"/>
              </a:ext>
            </a:extLst>
          </p:cNvPr>
          <p:cNvSpPr txBox="1"/>
          <p:nvPr/>
        </p:nvSpPr>
        <p:spPr>
          <a:xfrm>
            <a:off x="1581083" y="4077234"/>
            <a:ext cx="1808765" cy="400110"/>
          </a:xfrm>
          <a:prstGeom prst="rect">
            <a:avLst/>
          </a:prstGeom>
          <a:noFill/>
        </p:spPr>
        <p:txBody>
          <a:bodyPr wrap="none" rtlCol="0">
            <a:spAutoFit/>
          </a:bodyPr>
          <a:lstStyle/>
          <a:p>
            <a:r>
              <a:rPr lang="en-AT" sz="2000" b="1" dirty="0">
                <a:solidFill>
                  <a:schemeClr val="accent1"/>
                </a:solidFill>
              </a:rPr>
              <a:t>Surface Trap </a:t>
            </a:r>
          </a:p>
        </p:txBody>
      </p:sp>
      <p:sp>
        <p:nvSpPr>
          <p:cNvPr id="43" name="TextBox 42">
            <a:extLst>
              <a:ext uri="{FF2B5EF4-FFF2-40B4-BE49-F238E27FC236}">
                <a16:creationId xmlns:a16="http://schemas.microsoft.com/office/drawing/2014/main" id="{3EE57C91-8BB7-60A0-9AE9-736BA83FF76F}"/>
              </a:ext>
            </a:extLst>
          </p:cNvPr>
          <p:cNvSpPr txBox="1"/>
          <p:nvPr/>
        </p:nvSpPr>
        <p:spPr>
          <a:xfrm>
            <a:off x="1887256" y="1521599"/>
            <a:ext cx="1196418" cy="400110"/>
          </a:xfrm>
          <a:prstGeom prst="rect">
            <a:avLst/>
          </a:prstGeom>
          <a:noFill/>
        </p:spPr>
        <p:txBody>
          <a:bodyPr wrap="none" rtlCol="0">
            <a:spAutoFit/>
          </a:bodyPr>
          <a:lstStyle/>
          <a:p>
            <a:r>
              <a:rPr lang="en-AT" sz="2000" b="1" dirty="0">
                <a:solidFill>
                  <a:schemeClr val="accent1"/>
                </a:solidFill>
              </a:rPr>
              <a:t>3D Trap </a:t>
            </a:r>
          </a:p>
        </p:txBody>
      </p:sp>
      <p:sp>
        <p:nvSpPr>
          <p:cNvPr id="44" name="TextBox 43">
            <a:extLst>
              <a:ext uri="{FF2B5EF4-FFF2-40B4-BE49-F238E27FC236}">
                <a16:creationId xmlns:a16="http://schemas.microsoft.com/office/drawing/2014/main" id="{12C807CD-C342-598D-5A34-A8752962919E}"/>
              </a:ext>
            </a:extLst>
          </p:cNvPr>
          <p:cNvSpPr txBox="1"/>
          <p:nvPr/>
        </p:nvSpPr>
        <p:spPr>
          <a:xfrm>
            <a:off x="8619706" y="617210"/>
            <a:ext cx="2236766" cy="400110"/>
          </a:xfrm>
          <a:prstGeom prst="rect">
            <a:avLst/>
          </a:prstGeom>
          <a:noFill/>
        </p:spPr>
        <p:txBody>
          <a:bodyPr wrap="none" rtlCol="0">
            <a:spAutoFit/>
          </a:bodyPr>
          <a:lstStyle/>
          <a:p>
            <a:r>
              <a:rPr lang="en-AT" sz="2000" b="1" dirty="0">
                <a:solidFill>
                  <a:schemeClr val="accent1"/>
                </a:solidFill>
              </a:rPr>
              <a:t>PIEDMONS Trap </a:t>
            </a:r>
          </a:p>
        </p:txBody>
      </p:sp>
      <p:cxnSp>
        <p:nvCxnSpPr>
          <p:cNvPr id="59" name="Straight Connector 58">
            <a:extLst>
              <a:ext uri="{FF2B5EF4-FFF2-40B4-BE49-F238E27FC236}">
                <a16:creationId xmlns:a16="http://schemas.microsoft.com/office/drawing/2014/main" id="{5BC6D207-F32F-9F9E-86F2-0F1F189C5457}"/>
              </a:ext>
            </a:extLst>
          </p:cNvPr>
          <p:cNvCxnSpPr/>
          <p:nvPr/>
        </p:nvCxnSpPr>
        <p:spPr>
          <a:xfrm flipH="1">
            <a:off x="6866626" y="2324712"/>
            <a:ext cx="676283"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EEC239B2-DD79-BD4D-FCF0-FCA6EE3936D1}"/>
              </a:ext>
            </a:extLst>
          </p:cNvPr>
          <p:cNvCxnSpPr/>
          <p:nvPr/>
        </p:nvCxnSpPr>
        <p:spPr>
          <a:xfrm>
            <a:off x="6866626" y="2302238"/>
            <a:ext cx="0" cy="2821372"/>
          </a:xfrm>
          <a:prstGeom prst="line">
            <a:avLst/>
          </a:prstGeom>
          <a:ln w="28575"/>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8795B7C6-5771-467A-43BF-A431F959EABE}"/>
              </a:ext>
            </a:extLst>
          </p:cNvPr>
          <p:cNvCxnSpPr/>
          <p:nvPr/>
        </p:nvCxnSpPr>
        <p:spPr>
          <a:xfrm flipH="1">
            <a:off x="6866626" y="5123610"/>
            <a:ext cx="676283"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36FE9C64-4CC3-8128-6E19-7061559ED349}"/>
              </a:ext>
            </a:extLst>
          </p:cNvPr>
          <p:cNvCxnSpPr>
            <a:cxnSpLocks/>
          </p:cNvCxnSpPr>
          <p:nvPr/>
        </p:nvCxnSpPr>
        <p:spPr>
          <a:xfrm>
            <a:off x="5419053" y="3864198"/>
            <a:ext cx="0" cy="215280"/>
          </a:xfrm>
          <a:prstGeom prst="line">
            <a:avLst/>
          </a:prstGeom>
          <a:ln w="28575"/>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DDA223B6-EC27-27BE-2585-3FB166535CFE}"/>
              </a:ext>
            </a:extLst>
          </p:cNvPr>
          <p:cNvCxnSpPr>
            <a:cxnSpLocks/>
          </p:cNvCxnSpPr>
          <p:nvPr/>
        </p:nvCxnSpPr>
        <p:spPr>
          <a:xfrm>
            <a:off x="5309849" y="3964709"/>
            <a:ext cx="218408" cy="0"/>
          </a:xfrm>
          <a:prstGeom prst="line">
            <a:avLst/>
          </a:prstGeom>
          <a:ln w="28575"/>
        </p:spPr>
        <p:style>
          <a:lnRef idx="3">
            <a:schemeClr val="dk1"/>
          </a:lnRef>
          <a:fillRef idx="0">
            <a:schemeClr val="dk1"/>
          </a:fillRef>
          <a:effectRef idx="2">
            <a:schemeClr val="dk1"/>
          </a:effectRef>
          <a:fontRef idx="minor">
            <a:schemeClr val="tx1"/>
          </a:fontRef>
        </p:style>
      </p:cxnSp>
      <p:sp>
        <p:nvSpPr>
          <p:cNvPr id="73" name="Title 1">
            <a:extLst>
              <a:ext uri="{FF2B5EF4-FFF2-40B4-BE49-F238E27FC236}">
                <a16:creationId xmlns:a16="http://schemas.microsoft.com/office/drawing/2014/main" id="{42998E2B-6623-E331-3940-B03801C52A8A}"/>
              </a:ext>
            </a:extLst>
          </p:cNvPr>
          <p:cNvSpPr txBox="1">
            <a:spLocks/>
          </p:cNvSpPr>
          <p:nvPr/>
        </p:nvSpPr>
        <p:spPr>
          <a:xfrm>
            <a:off x="731837" y="260351"/>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mj-lt"/>
                <a:ea typeface="+mj-ea"/>
                <a:cs typeface="+mj-cs"/>
              </a:defRPr>
            </a:lvl1pPr>
          </a:lstStyle>
          <a:p>
            <a:endParaRPr lang="en-AT" b="1" dirty="0"/>
          </a:p>
        </p:txBody>
      </p:sp>
      <p:sp>
        <p:nvSpPr>
          <p:cNvPr id="80" name="Title 1">
            <a:extLst>
              <a:ext uri="{FF2B5EF4-FFF2-40B4-BE49-F238E27FC236}">
                <a16:creationId xmlns:a16="http://schemas.microsoft.com/office/drawing/2014/main" id="{238B6B69-A75C-1F5E-7015-FBBDB3D7D454}"/>
              </a:ext>
            </a:extLst>
          </p:cNvPr>
          <p:cNvSpPr>
            <a:spLocks noGrp="1"/>
          </p:cNvSpPr>
          <p:nvPr>
            <p:ph type="title"/>
          </p:nvPr>
        </p:nvSpPr>
        <p:spPr>
          <a:xfrm>
            <a:off x="409260" y="330735"/>
            <a:ext cx="10728325" cy="900000"/>
          </a:xfrm>
        </p:spPr>
        <p:txBody>
          <a:bodyPr/>
          <a:lstStyle/>
          <a:p>
            <a:r>
              <a:rPr lang="en-US" b="1" dirty="0"/>
              <a:t>Evolution of </a:t>
            </a:r>
            <a:r>
              <a:rPr lang="en-AT" b="1" dirty="0"/>
              <a:t>Trap</a:t>
            </a:r>
            <a:r>
              <a:rPr lang="en-US" b="1" dirty="0"/>
              <a:t> Geometries</a:t>
            </a:r>
            <a:endParaRPr lang="en-AT" b="1" dirty="0"/>
          </a:p>
        </p:txBody>
      </p:sp>
      <p:sp>
        <p:nvSpPr>
          <p:cNvPr id="50" name="TextBox 49">
            <a:extLst>
              <a:ext uri="{FF2B5EF4-FFF2-40B4-BE49-F238E27FC236}">
                <a16:creationId xmlns:a16="http://schemas.microsoft.com/office/drawing/2014/main" id="{1913D5E3-31F3-EF6C-36D7-907542504D20}"/>
              </a:ext>
            </a:extLst>
          </p:cNvPr>
          <p:cNvSpPr txBox="1"/>
          <p:nvPr/>
        </p:nvSpPr>
        <p:spPr>
          <a:xfrm>
            <a:off x="4408762" y="6564469"/>
            <a:ext cx="6608723" cy="246221"/>
          </a:xfrm>
          <a:prstGeom prst="rect">
            <a:avLst/>
          </a:prstGeom>
          <a:noFill/>
        </p:spPr>
        <p:txBody>
          <a:bodyPr wrap="square" rtlCol="0">
            <a:spAutoFit/>
          </a:bodyPr>
          <a:lstStyle/>
          <a:p>
            <a:r>
              <a:rPr lang="en-GB" sz="1000" dirty="0"/>
              <a:t> S. </a:t>
            </a:r>
            <a:r>
              <a:rPr lang="en-GB" sz="1000" dirty="0" err="1"/>
              <a:t>Auchter</a:t>
            </a:r>
            <a:r>
              <a:rPr lang="en-GB" sz="1000" dirty="0"/>
              <a:t> </a:t>
            </a:r>
            <a:r>
              <a:rPr lang="en-GB" sz="1000" i="1" dirty="0"/>
              <a:t>et al.,</a:t>
            </a:r>
            <a:r>
              <a:rPr lang="en-GB" sz="1000" dirty="0"/>
              <a:t> 2022 </a:t>
            </a:r>
            <a:r>
              <a:rPr lang="en-GB" sz="1000" i="1" dirty="0"/>
              <a:t>Quantum Sci. Technol.</a:t>
            </a:r>
            <a:r>
              <a:rPr lang="en-GB" sz="1000" dirty="0"/>
              <a:t> </a:t>
            </a:r>
            <a:r>
              <a:rPr lang="en-GB" sz="1000" b="1" dirty="0"/>
              <a:t>7</a:t>
            </a:r>
            <a:r>
              <a:rPr lang="en-GB" sz="1000" dirty="0"/>
              <a:t> 035015c</a:t>
            </a:r>
            <a:endParaRPr lang="en-AT" sz="1000" dirty="0"/>
          </a:p>
        </p:txBody>
      </p:sp>
    </p:spTree>
    <p:extLst>
      <p:ext uri="{BB962C8B-B14F-4D97-AF65-F5344CB8AC3E}">
        <p14:creationId xmlns:p14="http://schemas.microsoft.com/office/powerpoint/2010/main" val="197302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83A656C-E6CB-AF1D-E0C9-402229BA5095}"/>
              </a:ext>
            </a:extLst>
          </p:cNvPr>
          <p:cNvSpPr>
            <a:spLocks noGrp="1"/>
          </p:cNvSpPr>
          <p:nvPr>
            <p:ph type="dt" sz="half" idx="10"/>
          </p:nvPr>
        </p:nvSpPr>
        <p:spPr/>
        <p:txBody>
          <a:bodyPr/>
          <a:lstStyle/>
          <a:p>
            <a:fld id="{360162FC-E8FF-4D52-8F53-8F2A2A3AD348}" type="datetime1">
              <a:rPr lang="de-CH" noProof="0" smtClean="0"/>
              <a:t>19.07.22</a:t>
            </a:fld>
            <a:endParaRPr lang="de-CH" noProof="0"/>
          </a:p>
        </p:txBody>
      </p:sp>
      <p:sp>
        <p:nvSpPr>
          <p:cNvPr id="6" name="Slide Number Placeholder 5">
            <a:extLst>
              <a:ext uri="{FF2B5EF4-FFF2-40B4-BE49-F238E27FC236}">
                <a16:creationId xmlns:a16="http://schemas.microsoft.com/office/drawing/2014/main" id="{4A4E4870-B91F-EB33-F2D1-46DF115F5E06}"/>
              </a:ext>
            </a:extLst>
          </p:cNvPr>
          <p:cNvSpPr>
            <a:spLocks noGrp="1"/>
          </p:cNvSpPr>
          <p:nvPr>
            <p:ph type="sldNum" sz="quarter" idx="12"/>
          </p:nvPr>
        </p:nvSpPr>
        <p:spPr/>
        <p:txBody>
          <a:bodyPr/>
          <a:lstStyle/>
          <a:p>
            <a:fld id="{5ACA52AF-F19D-405C-AD5F-7D94B96A5CC3}" type="slidenum">
              <a:rPr lang="de-CH" noProof="0" smtClean="0"/>
              <a:t>8</a:t>
            </a:fld>
            <a:endParaRPr lang="de-CH" noProof="0"/>
          </a:p>
        </p:txBody>
      </p:sp>
      <p:sp>
        <p:nvSpPr>
          <p:cNvPr id="7" name="TextBox 6">
            <a:extLst>
              <a:ext uri="{FF2B5EF4-FFF2-40B4-BE49-F238E27FC236}">
                <a16:creationId xmlns:a16="http://schemas.microsoft.com/office/drawing/2014/main" id="{4457D32B-C787-EB6C-A83A-E149A7838F05}"/>
              </a:ext>
            </a:extLst>
          </p:cNvPr>
          <p:cNvSpPr txBox="1"/>
          <p:nvPr/>
        </p:nvSpPr>
        <p:spPr>
          <a:xfrm>
            <a:off x="1154914" y="1261246"/>
            <a:ext cx="3807398" cy="369332"/>
          </a:xfrm>
          <a:prstGeom prst="rect">
            <a:avLst/>
          </a:prstGeom>
          <a:noFill/>
        </p:spPr>
        <p:txBody>
          <a:bodyPr wrap="square" rtlCol="0">
            <a:spAutoFit/>
          </a:bodyPr>
          <a:lstStyle/>
          <a:p>
            <a:pPr marL="285750" indent="-285750">
              <a:buFont typeface="Arial" panose="020B0604020202020204" pitchFamily="34" charset="0"/>
              <a:buChar char="•"/>
            </a:pPr>
            <a:r>
              <a:rPr lang="en-AT" dirty="0"/>
              <a:t>E-Field Fluctuations</a:t>
            </a:r>
          </a:p>
        </p:txBody>
      </p:sp>
      <p:sp>
        <p:nvSpPr>
          <p:cNvPr id="21" name="TextBox 20">
            <a:extLst>
              <a:ext uri="{FF2B5EF4-FFF2-40B4-BE49-F238E27FC236}">
                <a16:creationId xmlns:a16="http://schemas.microsoft.com/office/drawing/2014/main" id="{7B35FDB7-B95B-56A6-292E-0F60B288590F}"/>
              </a:ext>
            </a:extLst>
          </p:cNvPr>
          <p:cNvSpPr txBox="1"/>
          <p:nvPr/>
        </p:nvSpPr>
        <p:spPr>
          <a:xfrm>
            <a:off x="1137475" y="3285274"/>
            <a:ext cx="4037162" cy="369332"/>
          </a:xfrm>
          <a:prstGeom prst="rect">
            <a:avLst/>
          </a:prstGeom>
          <a:noFill/>
        </p:spPr>
        <p:txBody>
          <a:bodyPr wrap="square" rtlCol="0">
            <a:spAutoFit/>
          </a:bodyPr>
          <a:lstStyle/>
          <a:p>
            <a:pPr marL="285750" indent="-285750">
              <a:buFont typeface="Arial" panose="020B0604020202020204" pitchFamily="34" charset="0"/>
              <a:buChar char="•"/>
            </a:pPr>
            <a:r>
              <a:rPr lang="en-GB" dirty="0"/>
              <a:t>Excites motional state at rate </a:t>
            </a:r>
            <a:endParaRPr lang="en-AT" dirty="0"/>
          </a:p>
        </p:txBody>
      </p:sp>
      <p:sp>
        <p:nvSpPr>
          <p:cNvPr id="29" name="Oval 28">
            <a:extLst>
              <a:ext uri="{FF2B5EF4-FFF2-40B4-BE49-F238E27FC236}">
                <a16:creationId xmlns:a16="http://schemas.microsoft.com/office/drawing/2014/main" id="{BB83F7C9-D4C9-C521-27F2-1A14A62227AC}"/>
              </a:ext>
            </a:extLst>
          </p:cNvPr>
          <p:cNvSpPr/>
          <p:nvPr/>
        </p:nvSpPr>
        <p:spPr>
          <a:xfrm>
            <a:off x="10654432" y="3383041"/>
            <a:ext cx="415648" cy="361351"/>
          </a:xfrm>
          <a:prstGeom prst="ellipse">
            <a:avLst/>
          </a:prstGeom>
          <a:solidFill>
            <a:srgbClr val="DE3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2498509A-5836-62A8-18F3-32B944C685BA}"/>
              </a:ext>
            </a:extLst>
          </p:cNvPr>
          <p:cNvSpPr/>
          <p:nvPr/>
        </p:nvSpPr>
        <p:spPr>
          <a:xfrm>
            <a:off x="9742933" y="4386575"/>
            <a:ext cx="415648" cy="361351"/>
          </a:xfrm>
          <a:prstGeom prst="ellipse">
            <a:avLst/>
          </a:prstGeom>
          <a:solidFill>
            <a:srgbClr val="DE3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CBC42784-3DDF-37D8-FB77-4D50306AD47A}"/>
              </a:ext>
            </a:extLst>
          </p:cNvPr>
          <p:cNvSpPr/>
          <p:nvPr/>
        </p:nvSpPr>
        <p:spPr>
          <a:xfrm>
            <a:off x="10649932" y="4409902"/>
            <a:ext cx="415648" cy="36135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FCAF8A05-615E-043C-300E-DE8020F91060}"/>
              </a:ext>
            </a:extLst>
          </p:cNvPr>
          <p:cNvSpPr/>
          <p:nvPr/>
        </p:nvSpPr>
        <p:spPr>
          <a:xfrm>
            <a:off x="9742933" y="3386827"/>
            <a:ext cx="415648" cy="36135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Arc 32">
            <a:extLst>
              <a:ext uri="{FF2B5EF4-FFF2-40B4-BE49-F238E27FC236}">
                <a16:creationId xmlns:a16="http://schemas.microsoft.com/office/drawing/2014/main" id="{60469FE7-BA35-7AAC-D075-0ABF9B7DAB7D}"/>
              </a:ext>
            </a:extLst>
          </p:cNvPr>
          <p:cNvSpPr/>
          <p:nvPr/>
        </p:nvSpPr>
        <p:spPr>
          <a:xfrm>
            <a:off x="9962734" y="4186100"/>
            <a:ext cx="799023" cy="821462"/>
          </a:xfrm>
          <a:prstGeom prst="arc">
            <a:avLst>
              <a:gd name="adj1" fmla="val 13147723"/>
              <a:gd name="adj2" fmla="val 1937566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34" name="Arc 33">
            <a:extLst>
              <a:ext uri="{FF2B5EF4-FFF2-40B4-BE49-F238E27FC236}">
                <a16:creationId xmlns:a16="http://schemas.microsoft.com/office/drawing/2014/main" id="{91D05D90-7E45-E87F-C9B0-3BDC5D3663B7}"/>
              </a:ext>
            </a:extLst>
          </p:cNvPr>
          <p:cNvSpPr/>
          <p:nvPr/>
        </p:nvSpPr>
        <p:spPr>
          <a:xfrm rot="10800000">
            <a:off x="9994790" y="3079927"/>
            <a:ext cx="799023" cy="821462"/>
          </a:xfrm>
          <a:prstGeom prst="arc">
            <a:avLst>
              <a:gd name="adj1" fmla="val 13147723"/>
              <a:gd name="adj2" fmla="val 1937566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sp>
        <p:nvSpPr>
          <p:cNvPr id="35" name="Arc 34">
            <a:extLst>
              <a:ext uri="{FF2B5EF4-FFF2-40B4-BE49-F238E27FC236}">
                <a16:creationId xmlns:a16="http://schemas.microsoft.com/office/drawing/2014/main" id="{86DB08CB-52B3-5165-4470-775C2DE9B9B2}"/>
              </a:ext>
            </a:extLst>
          </p:cNvPr>
          <p:cNvSpPr/>
          <p:nvPr/>
        </p:nvSpPr>
        <p:spPr>
          <a:xfrm rot="15735929">
            <a:off x="10720526" y="3553340"/>
            <a:ext cx="690107" cy="951109"/>
          </a:xfrm>
          <a:prstGeom prst="arc">
            <a:avLst>
              <a:gd name="adj1" fmla="val 13147723"/>
              <a:gd name="adj2" fmla="val 1937566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dirty="0"/>
          </a:p>
        </p:txBody>
      </p:sp>
      <p:sp>
        <p:nvSpPr>
          <p:cNvPr id="36" name="Arc 35">
            <a:extLst>
              <a:ext uri="{FF2B5EF4-FFF2-40B4-BE49-F238E27FC236}">
                <a16:creationId xmlns:a16="http://schemas.microsoft.com/office/drawing/2014/main" id="{6D88E10E-D5FB-F117-CF31-142E71CFDC6A}"/>
              </a:ext>
            </a:extLst>
          </p:cNvPr>
          <p:cNvSpPr/>
          <p:nvPr/>
        </p:nvSpPr>
        <p:spPr>
          <a:xfrm rot="5750727">
            <a:off x="9347705" y="3521213"/>
            <a:ext cx="690107" cy="951109"/>
          </a:xfrm>
          <a:prstGeom prst="arc">
            <a:avLst>
              <a:gd name="adj1" fmla="val 13147723"/>
              <a:gd name="adj2" fmla="val 1937566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a:p>
        </p:txBody>
      </p:sp>
      <p:cxnSp>
        <p:nvCxnSpPr>
          <p:cNvPr id="37" name="Straight Arrow Connector 36">
            <a:extLst>
              <a:ext uri="{FF2B5EF4-FFF2-40B4-BE49-F238E27FC236}">
                <a16:creationId xmlns:a16="http://schemas.microsoft.com/office/drawing/2014/main" id="{A9F5CB86-A180-B536-7AED-2F770A36831E}"/>
              </a:ext>
            </a:extLst>
          </p:cNvPr>
          <p:cNvCxnSpPr>
            <a:cxnSpLocks/>
          </p:cNvCxnSpPr>
          <p:nvPr/>
        </p:nvCxnSpPr>
        <p:spPr>
          <a:xfrm>
            <a:off x="9736345" y="3937557"/>
            <a:ext cx="1387647" cy="2485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Oval 37">
            <a:extLst>
              <a:ext uri="{FF2B5EF4-FFF2-40B4-BE49-F238E27FC236}">
                <a16:creationId xmlns:a16="http://schemas.microsoft.com/office/drawing/2014/main" id="{1F1FA12A-9344-B5AD-162E-4688B190B686}"/>
              </a:ext>
            </a:extLst>
          </p:cNvPr>
          <p:cNvSpPr/>
          <p:nvPr/>
        </p:nvSpPr>
        <p:spPr>
          <a:xfrm>
            <a:off x="10362245" y="4019321"/>
            <a:ext cx="114879" cy="850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9" name="Oval 38">
            <a:extLst>
              <a:ext uri="{FF2B5EF4-FFF2-40B4-BE49-F238E27FC236}">
                <a16:creationId xmlns:a16="http://schemas.microsoft.com/office/drawing/2014/main" id="{7E28B8A0-137E-AFE8-5D6A-1898361AC764}"/>
              </a:ext>
            </a:extLst>
          </p:cNvPr>
          <p:cNvSpPr/>
          <p:nvPr/>
        </p:nvSpPr>
        <p:spPr>
          <a:xfrm>
            <a:off x="10748578" y="4078479"/>
            <a:ext cx="114879" cy="850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1" name="TextBox 40">
            <a:extLst>
              <a:ext uri="{FF2B5EF4-FFF2-40B4-BE49-F238E27FC236}">
                <a16:creationId xmlns:a16="http://schemas.microsoft.com/office/drawing/2014/main" id="{EB3322E1-D967-B785-B55A-496B2DC6E151}"/>
              </a:ext>
            </a:extLst>
          </p:cNvPr>
          <p:cNvSpPr txBox="1"/>
          <p:nvPr/>
        </p:nvSpPr>
        <p:spPr>
          <a:xfrm>
            <a:off x="5413657" y="5405973"/>
            <a:ext cx="4865434" cy="923330"/>
          </a:xfrm>
          <a:prstGeom prst="rect">
            <a:avLst/>
          </a:prstGeom>
          <a:noFill/>
        </p:spPr>
        <p:txBody>
          <a:bodyPr wrap="none" rtlCol="0">
            <a:spAutoFit/>
          </a:bodyPr>
          <a:lstStyle/>
          <a:p>
            <a:r>
              <a:rPr lang="en-US" dirty="0"/>
              <a:t>Non-negligible micromotion, away from rf null </a:t>
            </a:r>
            <a:endParaRPr lang="en-AT" dirty="0"/>
          </a:p>
          <a:p>
            <a:endParaRPr lang="en-AT" dirty="0"/>
          </a:p>
          <a:p>
            <a:endParaRPr lang="en-AT" dirty="0"/>
          </a:p>
        </p:txBody>
      </p:sp>
      <p:sp>
        <p:nvSpPr>
          <p:cNvPr id="43" name="Oval 42">
            <a:extLst>
              <a:ext uri="{FF2B5EF4-FFF2-40B4-BE49-F238E27FC236}">
                <a16:creationId xmlns:a16="http://schemas.microsoft.com/office/drawing/2014/main" id="{AE49B741-7A13-ADC7-66E3-84CB6A53A70E}"/>
              </a:ext>
            </a:extLst>
          </p:cNvPr>
          <p:cNvSpPr/>
          <p:nvPr/>
        </p:nvSpPr>
        <p:spPr>
          <a:xfrm>
            <a:off x="5687877" y="4229743"/>
            <a:ext cx="660687" cy="115868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4" name="TextBox 43">
            <a:extLst>
              <a:ext uri="{FF2B5EF4-FFF2-40B4-BE49-F238E27FC236}">
                <a16:creationId xmlns:a16="http://schemas.microsoft.com/office/drawing/2014/main" id="{510C0CD4-CD86-03C5-B2CA-427473615C8B}"/>
              </a:ext>
            </a:extLst>
          </p:cNvPr>
          <p:cNvSpPr txBox="1"/>
          <p:nvPr/>
        </p:nvSpPr>
        <p:spPr>
          <a:xfrm>
            <a:off x="5413657" y="5762489"/>
            <a:ext cx="2718842" cy="369332"/>
          </a:xfrm>
          <a:prstGeom prst="rect">
            <a:avLst/>
          </a:prstGeom>
          <a:noFill/>
        </p:spPr>
        <p:txBody>
          <a:bodyPr wrap="square" rtlCol="0">
            <a:spAutoFit/>
          </a:bodyPr>
          <a:lstStyle/>
          <a:p>
            <a:r>
              <a:rPr lang="en-GB" dirty="0"/>
              <a:t>T</a:t>
            </a:r>
            <a:r>
              <a:rPr lang="en-AT" dirty="0"/>
              <a:t>ypically</a:t>
            </a:r>
          </a:p>
        </p:txBody>
      </p:sp>
      <p:pic>
        <p:nvPicPr>
          <p:cNvPr id="45" name="Picture 44">
            <a:extLst>
              <a:ext uri="{FF2B5EF4-FFF2-40B4-BE49-F238E27FC236}">
                <a16:creationId xmlns:a16="http://schemas.microsoft.com/office/drawing/2014/main" id="{14ECBE2D-FCCF-EF1A-A8CC-3FE22594CF71}"/>
              </a:ext>
            </a:extLst>
          </p:cNvPr>
          <p:cNvPicPr>
            <a:picLocks/>
          </p:cNvPicPr>
          <p:nvPr/>
        </p:nvPicPr>
        <p:blipFill>
          <a:blip r:embed="rId3"/>
          <a:stretch>
            <a:fillRect/>
          </a:stretch>
        </p:blipFill>
        <p:spPr>
          <a:xfrm>
            <a:off x="4256061" y="1650288"/>
            <a:ext cx="3807397" cy="486547"/>
          </a:xfrm>
          <a:prstGeom prst="rect">
            <a:avLst/>
          </a:prstGeom>
        </p:spPr>
      </p:pic>
      <p:pic>
        <p:nvPicPr>
          <p:cNvPr id="46" name="Picture 45">
            <a:extLst>
              <a:ext uri="{FF2B5EF4-FFF2-40B4-BE49-F238E27FC236}">
                <a16:creationId xmlns:a16="http://schemas.microsoft.com/office/drawing/2014/main" id="{E6A23F4C-6530-D2E5-C6F9-CC9575C77FF9}"/>
              </a:ext>
            </a:extLst>
          </p:cNvPr>
          <p:cNvPicPr>
            <a:picLocks/>
          </p:cNvPicPr>
          <p:nvPr/>
        </p:nvPicPr>
        <p:blipFill>
          <a:blip r:embed="rId4"/>
          <a:stretch>
            <a:fillRect/>
          </a:stretch>
        </p:blipFill>
        <p:spPr>
          <a:xfrm>
            <a:off x="6515754" y="5772286"/>
            <a:ext cx="1616745" cy="355568"/>
          </a:xfrm>
          <a:prstGeom prst="rect">
            <a:avLst/>
          </a:prstGeom>
        </p:spPr>
      </p:pic>
      <p:sp>
        <p:nvSpPr>
          <p:cNvPr id="51" name="TextBox 50">
            <a:extLst>
              <a:ext uri="{FF2B5EF4-FFF2-40B4-BE49-F238E27FC236}">
                <a16:creationId xmlns:a16="http://schemas.microsoft.com/office/drawing/2014/main" id="{89FC8B0E-3F8B-615D-81EE-E3442E7F811D}"/>
              </a:ext>
            </a:extLst>
          </p:cNvPr>
          <p:cNvSpPr txBox="1"/>
          <p:nvPr/>
        </p:nvSpPr>
        <p:spPr>
          <a:xfrm>
            <a:off x="2145405" y="2527965"/>
            <a:ext cx="2642448" cy="369332"/>
          </a:xfrm>
          <a:prstGeom prst="rect">
            <a:avLst/>
          </a:prstGeom>
          <a:noFill/>
        </p:spPr>
        <p:txBody>
          <a:bodyPr wrap="square" rtlCol="0">
            <a:spAutoFit/>
          </a:bodyPr>
          <a:lstStyle/>
          <a:p>
            <a:r>
              <a:rPr lang="en-GB" dirty="0"/>
              <a:t>In terms of NSD</a:t>
            </a:r>
            <a:endParaRPr lang="en-AT" dirty="0"/>
          </a:p>
        </p:txBody>
      </p:sp>
      <p:pic>
        <p:nvPicPr>
          <p:cNvPr id="55" name="Picture 54">
            <a:extLst>
              <a:ext uri="{FF2B5EF4-FFF2-40B4-BE49-F238E27FC236}">
                <a16:creationId xmlns:a16="http://schemas.microsoft.com/office/drawing/2014/main" id="{0CCB4241-A4C3-AFAC-C070-E8DC9DD8BB74}"/>
              </a:ext>
            </a:extLst>
          </p:cNvPr>
          <p:cNvPicPr>
            <a:picLocks/>
          </p:cNvPicPr>
          <p:nvPr/>
        </p:nvPicPr>
        <p:blipFill>
          <a:blip r:embed="rId5"/>
          <a:stretch>
            <a:fillRect/>
          </a:stretch>
        </p:blipFill>
        <p:spPr>
          <a:xfrm>
            <a:off x="4256062" y="2442105"/>
            <a:ext cx="4883570" cy="636705"/>
          </a:xfrm>
          <a:prstGeom prst="rect">
            <a:avLst/>
          </a:prstGeom>
        </p:spPr>
      </p:pic>
      <p:sp>
        <p:nvSpPr>
          <p:cNvPr id="59" name="Title 1">
            <a:extLst>
              <a:ext uri="{FF2B5EF4-FFF2-40B4-BE49-F238E27FC236}">
                <a16:creationId xmlns:a16="http://schemas.microsoft.com/office/drawing/2014/main" id="{D1C15723-7ACE-A5D2-960D-7166A13CB1CD}"/>
              </a:ext>
            </a:extLst>
          </p:cNvPr>
          <p:cNvSpPr>
            <a:spLocks noGrp="1"/>
          </p:cNvSpPr>
          <p:nvPr>
            <p:ph type="title"/>
          </p:nvPr>
        </p:nvSpPr>
        <p:spPr>
          <a:xfrm>
            <a:off x="409260" y="330735"/>
            <a:ext cx="10728325" cy="900000"/>
          </a:xfrm>
        </p:spPr>
        <p:txBody>
          <a:bodyPr/>
          <a:lstStyle/>
          <a:p>
            <a:r>
              <a:rPr lang="en-AT" b="1" dirty="0"/>
              <a:t>Heating Rates </a:t>
            </a:r>
          </a:p>
        </p:txBody>
      </p:sp>
      <p:pic>
        <p:nvPicPr>
          <p:cNvPr id="2" name="Picture 1">
            <a:extLst>
              <a:ext uri="{FF2B5EF4-FFF2-40B4-BE49-F238E27FC236}">
                <a16:creationId xmlns:a16="http://schemas.microsoft.com/office/drawing/2014/main" id="{3E548AF7-7DDF-6486-5F08-AB2890FD48C1}"/>
              </a:ext>
            </a:extLst>
          </p:cNvPr>
          <p:cNvPicPr>
            <a:picLocks/>
          </p:cNvPicPr>
          <p:nvPr/>
        </p:nvPicPr>
        <p:blipFill rotWithShape="1">
          <a:blip r:embed="rId6"/>
          <a:srcRect r="8607" b="7096"/>
          <a:stretch/>
        </p:blipFill>
        <p:spPr>
          <a:xfrm>
            <a:off x="2322134" y="4356233"/>
            <a:ext cx="6183046" cy="783385"/>
          </a:xfrm>
          <a:prstGeom prst="rect">
            <a:avLst/>
          </a:prstGeom>
        </p:spPr>
      </p:pic>
      <p:pic>
        <p:nvPicPr>
          <p:cNvPr id="26" name="Picture 25" descr="Logo, company name&#10;&#10;Description automatically generated">
            <a:extLst>
              <a:ext uri="{FF2B5EF4-FFF2-40B4-BE49-F238E27FC236}">
                <a16:creationId xmlns:a16="http://schemas.microsoft.com/office/drawing/2014/main" id="{9D9D7D65-66C3-4C25-96A2-31E341DA4463}"/>
              </a:ext>
            </a:extLst>
          </p:cNvPr>
          <p:cNvPicPr>
            <a:picLocks noChangeAspect="1"/>
          </p:cNvPicPr>
          <p:nvPr/>
        </p:nvPicPr>
        <p:blipFill rotWithShape="1">
          <a:blip r:embed="rId7">
            <a:extLst>
              <a:ext uri="{28A0092B-C50C-407E-A947-70E740481C1C}">
                <a14:useLocalDpi xmlns:a14="http://schemas.microsoft.com/office/drawing/2010/main" val="0"/>
              </a:ext>
            </a:extLst>
          </a:blip>
          <a:srcRect l="26549" t="21249" r="24336" b="18139"/>
          <a:stretch/>
        </p:blipFill>
        <p:spPr>
          <a:xfrm>
            <a:off x="9434259" y="528697"/>
            <a:ext cx="2348481" cy="1932127"/>
          </a:xfrm>
          <a:prstGeom prst="rect">
            <a:avLst/>
          </a:prstGeom>
        </p:spPr>
      </p:pic>
    </p:spTree>
    <p:extLst>
      <p:ext uri="{BB962C8B-B14F-4D97-AF65-F5344CB8AC3E}">
        <p14:creationId xmlns:p14="http://schemas.microsoft.com/office/powerpoint/2010/main" val="131781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 name="Picture 27" descr="Chart, scatter chart&#10;&#10;Description automatically generated">
            <a:extLst>
              <a:ext uri="{FF2B5EF4-FFF2-40B4-BE49-F238E27FC236}">
                <a16:creationId xmlns:a16="http://schemas.microsoft.com/office/drawing/2014/main" id="{11843232-37B2-867F-2E10-F20B79783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746" y="355534"/>
            <a:ext cx="8734426" cy="5910925"/>
          </a:xfrm>
          <a:prstGeom prst="rect">
            <a:avLst/>
          </a:prstGeom>
        </p:spPr>
      </p:pic>
      <p:sp>
        <p:nvSpPr>
          <p:cNvPr id="4" name="Date Placeholder 3">
            <a:extLst>
              <a:ext uri="{FF2B5EF4-FFF2-40B4-BE49-F238E27FC236}">
                <a16:creationId xmlns:a16="http://schemas.microsoft.com/office/drawing/2014/main" id="{E83A656C-E6CB-AF1D-E0C9-402229BA5095}"/>
              </a:ext>
            </a:extLst>
          </p:cNvPr>
          <p:cNvSpPr>
            <a:spLocks noGrp="1"/>
          </p:cNvSpPr>
          <p:nvPr>
            <p:ph type="dt" sz="half" idx="10"/>
          </p:nvPr>
        </p:nvSpPr>
        <p:spPr/>
        <p:txBody>
          <a:bodyPr/>
          <a:lstStyle/>
          <a:p>
            <a:fld id="{360162FC-E8FF-4D52-8F53-8F2A2A3AD348}" type="datetime1">
              <a:rPr lang="de-CH" noProof="0" smtClean="0"/>
              <a:t>19.07.22</a:t>
            </a:fld>
            <a:endParaRPr lang="de-CH" noProof="0"/>
          </a:p>
        </p:txBody>
      </p:sp>
      <p:sp>
        <p:nvSpPr>
          <p:cNvPr id="6" name="Slide Number Placeholder 5">
            <a:extLst>
              <a:ext uri="{FF2B5EF4-FFF2-40B4-BE49-F238E27FC236}">
                <a16:creationId xmlns:a16="http://schemas.microsoft.com/office/drawing/2014/main" id="{4A4E4870-B91F-EB33-F2D1-46DF115F5E06}"/>
              </a:ext>
            </a:extLst>
          </p:cNvPr>
          <p:cNvSpPr>
            <a:spLocks noGrp="1"/>
          </p:cNvSpPr>
          <p:nvPr>
            <p:ph type="sldNum" sz="quarter" idx="12"/>
          </p:nvPr>
        </p:nvSpPr>
        <p:spPr/>
        <p:txBody>
          <a:bodyPr/>
          <a:lstStyle/>
          <a:p>
            <a:fld id="{5ACA52AF-F19D-405C-AD5F-7D94B96A5CC3}" type="slidenum">
              <a:rPr lang="de-CH" noProof="0" smtClean="0"/>
              <a:t>9</a:t>
            </a:fld>
            <a:endParaRPr lang="de-CH" noProof="0"/>
          </a:p>
        </p:txBody>
      </p:sp>
      <p:pic>
        <p:nvPicPr>
          <p:cNvPr id="48" name="Picture 47">
            <a:extLst>
              <a:ext uri="{FF2B5EF4-FFF2-40B4-BE49-F238E27FC236}">
                <a16:creationId xmlns:a16="http://schemas.microsoft.com/office/drawing/2014/main" id="{211428B3-799B-8727-A267-75FC2B041F2D}"/>
              </a:ext>
            </a:extLst>
          </p:cNvPr>
          <p:cNvPicPr>
            <a:picLocks/>
          </p:cNvPicPr>
          <p:nvPr/>
        </p:nvPicPr>
        <p:blipFill>
          <a:blip r:embed="rId4"/>
          <a:stretch>
            <a:fillRect/>
          </a:stretch>
        </p:blipFill>
        <p:spPr>
          <a:xfrm>
            <a:off x="222720" y="4724400"/>
            <a:ext cx="1909547" cy="472440"/>
          </a:xfrm>
          <a:prstGeom prst="rect">
            <a:avLst/>
          </a:prstGeom>
        </p:spPr>
      </p:pic>
      <p:sp>
        <p:nvSpPr>
          <p:cNvPr id="5" name="TextBox 4">
            <a:extLst>
              <a:ext uri="{FF2B5EF4-FFF2-40B4-BE49-F238E27FC236}">
                <a16:creationId xmlns:a16="http://schemas.microsoft.com/office/drawing/2014/main" id="{42C7B1AE-D9F6-5E43-4784-8F49A76CA2FC}"/>
              </a:ext>
            </a:extLst>
          </p:cNvPr>
          <p:cNvSpPr txBox="1"/>
          <p:nvPr/>
        </p:nvSpPr>
        <p:spPr>
          <a:xfrm>
            <a:off x="222720" y="4236720"/>
            <a:ext cx="1479892" cy="369332"/>
          </a:xfrm>
          <a:prstGeom prst="rect">
            <a:avLst/>
          </a:prstGeom>
          <a:noFill/>
        </p:spPr>
        <p:txBody>
          <a:bodyPr wrap="none" rtlCol="0">
            <a:spAutoFit/>
          </a:bodyPr>
          <a:lstStyle/>
          <a:p>
            <a:r>
              <a:rPr lang="en-AT" dirty="0"/>
              <a:t>Lower limit : </a:t>
            </a:r>
          </a:p>
        </p:txBody>
      </p:sp>
      <p:pic>
        <p:nvPicPr>
          <p:cNvPr id="49" name="Picture 48">
            <a:extLst>
              <a:ext uri="{FF2B5EF4-FFF2-40B4-BE49-F238E27FC236}">
                <a16:creationId xmlns:a16="http://schemas.microsoft.com/office/drawing/2014/main" id="{23EFC535-2685-491F-CA11-CE4523A5091C}"/>
              </a:ext>
            </a:extLst>
          </p:cNvPr>
          <p:cNvPicPr>
            <a:picLocks/>
          </p:cNvPicPr>
          <p:nvPr/>
        </p:nvPicPr>
        <p:blipFill>
          <a:blip r:embed="rId5"/>
          <a:stretch>
            <a:fillRect/>
          </a:stretch>
        </p:blipFill>
        <p:spPr>
          <a:xfrm>
            <a:off x="222720" y="5141601"/>
            <a:ext cx="1999020" cy="404958"/>
          </a:xfrm>
          <a:prstGeom prst="rect">
            <a:avLst/>
          </a:prstGeom>
        </p:spPr>
      </p:pic>
      <p:sp>
        <p:nvSpPr>
          <p:cNvPr id="56" name="Title 1">
            <a:extLst>
              <a:ext uri="{FF2B5EF4-FFF2-40B4-BE49-F238E27FC236}">
                <a16:creationId xmlns:a16="http://schemas.microsoft.com/office/drawing/2014/main" id="{53568130-C7A8-92BE-640B-00C56838901E}"/>
              </a:ext>
            </a:extLst>
          </p:cNvPr>
          <p:cNvSpPr>
            <a:spLocks noGrp="1"/>
          </p:cNvSpPr>
          <p:nvPr>
            <p:ph type="title"/>
          </p:nvPr>
        </p:nvSpPr>
        <p:spPr>
          <a:xfrm>
            <a:off x="409260" y="330735"/>
            <a:ext cx="10728325" cy="900000"/>
          </a:xfrm>
        </p:spPr>
        <p:txBody>
          <a:bodyPr/>
          <a:lstStyle/>
          <a:p>
            <a:r>
              <a:rPr lang="en-AT" b="1" dirty="0"/>
              <a:t>Heating Rates </a:t>
            </a:r>
          </a:p>
        </p:txBody>
      </p:sp>
    </p:spTree>
    <p:extLst>
      <p:ext uri="{BB962C8B-B14F-4D97-AF65-F5344CB8AC3E}">
        <p14:creationId xmlns:p14="http://schemas.microsoft.com/office/powerpoint/2010/main" val="3016664905"/>
      </p:ext>
    </p:extLst>
  </p:cSld>
  <p:clrMapOvr>
    <a:masterClrMapping/>
  </p:clrMapOvr>
</p:sld>
</file>

<file path=ppt/theme/theme1.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Blau">
      <a:srgbClr val="215CAF"/>
    </a:custClr>
    <a:custClr name="ETH Petrol">
      <a:srgbClr val="007894"/>
    </a:custClr>
    <a:custClr name="ETH Gruen">
      <a:srgbClr val="627313"/>
    </a:custClr>
    <a:custClr name="ETH Bronze">
      <a:srgbClr val="8E6713"/>
    </a:custClr>
    <a:custClr name="ETH Rot">
      <a:srgbClr val="B7352D"/>
    </a:custClr>
    <a:custClr name="ETH Purpur">
      <a:srgbClr val="A30774"/>
    </a:custClr>
    <a:custClr name="ETH Grau">
      <a:srgbClr val="6F6F6F"/>
    </a:custClr>
  </a:custClrLst>
  <a:extLst>
    <a:ext uri="{05A4C25C-085E-4340-85A3-A5531E510DB2}">
      <thm15:themeFamily xmlns:thm15="http://schemas.microsoft.com/office/thememl/2012/main" name="eth-pp-template-praesentation.potx" id="{D9E153C4-3F86-4C43-B293-4BBF19123312}" vid="{E1DFB9CB-3F1E-485D-AB0D-B52F37504C38}"/>
    </a:ext>
  </a:extLst>
</a:theme>
</file>

<file path=ppt/theme/theme2.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Blau">
      <a:srgbClr val="215CAF"/>
    </a:custClr>
    <a:custClr name="ETH Petrol">
      <a:srgbClr val="007894"/>
    </a:custClr>
    <a:custClr name="ETH Gruen">
      <a:srgbClr val="627313"/>
    </a:custClr>
    <a:custClr name="ETH Bronze">
      <a:srgbClr val="8E6713"/>
    </a:custClr>
    <a:custClr name="ETH Rot">
      <a:srgbClr val="B7352D"/>
    </a:custClr>
    <a:custClr name="ETH Purpur">
      <a:srgbClr val="A30774"/>
    </a:custClr>
    <a:custClr name="ETH Grau">
      <a:srgbClr val="6F6F6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8B3AD91-D914-114B-92D5-185068B33425}">
  <we:reference id="wa200004052" version="1.0.0.2" store="en-GB" storeType="OMEX"/>
  <we:alternateReferences>
    <we:reference id="wa200004052" version="1.0.0.2" store="WA200004052" storeType="OMEX"/>
  </we:alternateReferences>
  <we:properties>
    <we:property name="holatex.main" value="{&quot;pictures&quot;:[{&quot;name&quot;:&quot;Latex&quot;,&quot;code&quot;:&quot;\\begin{document}\n%\\sim\n%S_{E} = S_{V} \\cdot E^{2}\n\n\\text{V^{2}/m^{2}Hz}\n\n%\\sim 20-50 \\text{ MHz}\n\\end{document}&quot;},{&quot;name&quot;:&quot;Latex&quot;,&quot;code&quot;:&quot;\\begin{document}\n%$\\hat{H}_{ion-field}(t) = -qx(t)\\delta E_{t}(t)$\n%$\\delta E_{t}(t)$\n%$S_{E}(\\omega) = 2 \\int_{-\\infty}^{\\infty} d\\tau \\langle \\delta E(\\tau)\\delta E(0)\\rangle \\exp^{-i\\omega \\tau}$\n%$\\Gamma_{h} = \\frac{e^{2}}{4m_{I} \\hbar \\omega_{t}}S_{E}(\\omega)$\n%q_{x} =\\frac{ 2|e|\\phi_{RF}''}{m_{I}\\Omega_{RF}^{2}}\n%a_{x} =\\frac{ 4|e|\\phi_{DC}''}{m_{I}\\Omega_{RF}^{2}}\n%a_{x} , q_{x} &lt;&lt; 1 \n%x(t) \\propto cos(\\omega_{t}t)[1+\\frac{q_{x}}{2}cos(\\Omega_{RF}t)] \n%\\omega_{t} = \\frac{\\Omega_{RF}}{2} \\sqrt{a_{x}+q^{2}_{x}/2}\n%$\\Gamma_{h} = \\frac{e^{2}}{4m_{I} \\hbar \\omega_{t}} (S_{E}(\\omega_{t}) + \\frac{\\omega_{t}^{2}}{2\\Omega^{2}_{rf}}S_{E}(\\omega_{t} \\pm \\Omega_{RF}))\n%$\\sim 10^{-2}- 10^{-4}$\n%$S^{(BB)}_{E} = \\frac{2k_{B}T \\omega^{2}}{3\\epsilon_{0} \\pi c^{3}}$\n%$S^{(PU)}_{V} = F_{a}\\frac{2\\mu_{0}k_{B}T A^{2}_{L} \\omega^{4}}{3\\epsilon_{0} \\pi c^{3}}$\n\\sim 10^{-22}\\text{V^{2}/m^{2}Hz}\n%S_{E}  = S_{V}/D^{2}\n%$\\sim 10^{-13}V^{2}/m^{2}Hz$\n%D = 200 \\mu m\n%\\omega_{t} = 1MHz\n%S^{(JN)}_{V}  = 4k_{B}TR(\\omega_{t},T)\n%S_{E_{i}} = S_{V} \\cdot E_{i}^{2}\n%n = 0\n%\\eta &lt;&lt; 1\n\\end{document}&quot;},{&quot;name&quot;:&quot;Latex&quot;,&quot;code&quot;:&quot;\\begin{document}\n$\\Gamma &lt; 100 /s$\n\\end{document}&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ETH Zürich</Template>
  <TotalTime>142</TotalTime>
  <Words>1986</Words>
  <Application>Microsoft Macintosh PowerPoint</Application>
  <PresentationFormat>Widescreen</PresentationFormat>
  <Paragraphs>261</Paragraphs>
  <Slides>26</Slides>
  <Notes>16</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-apple-system</vt:lpstr>
      <vt:lpstr>Arial</vt:lpstr>
      <vt:lpstr>Symbol</vt:lpstr>
      <vt:lpstr>ETH Zürich</vt:lpstr>
      <vt:lpstr>Identifying Noise Sources in Cryogenic Ion-Trap Systems      </vt:lpstr>
      <vt:lpstr>PowerPoint Presentation</vt:lpstr>
      <vt:lpstr>PowerPoint Presentation</vt:lpstr>
      <vt:lpstr>PowerPoint Presentation</vt:lpstr>
      <vt:lpstr>Linear Paul Traps </vt:lpstr>
      <vt:lpstr>Linear Paul Traps </vt:lpstr>
      <vt:lpstr>Evolution of Trap Geometries</vt:lpstr>
      <vt:lpstr>Heating Rates </vt:lpstr>
      <vt:lpstr>Heating Rates </vt:lpstr>
      <vt:lpstr>PowerPoint Presentation</vt:lpstr>
      <vt:lpstr>Voltage NSD to Field NSD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noise sources in cryogenic  ion-trap systems     </dc:title>
  <dc:creator>Mashaal  Aida</dc:creator>
  <cp:lastModifiedBy>Mashaal  Aida</cp:lastModifiedBy>
  <cp:revision>44</cp:revision>
  <dcterms:created xsi:type="dcterms:W3CDTF">2022-07-12T07:40:28Z</dcterms:created>
  <dcterms:modified xsi:type="dcterms:W3CDTF">2022-07-19T21:24:27Z</dcterms:modified>
</cp:coreProperties>
</file>